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7"/>
  </p:handoutMasterIdLst>
  <p:sldIdLst>
    <p:sldId id="256" r:id="rId4"/>
    <p:sldId id="257" r:id="rId5"/>
    <p:sldId id="259" r:id="rId6"/>
    <p:sldId id="288" r:id="rId8"/>
    <p:sldId id="287" r:id="rId9"/>
    <p:sldId id="265" r:id="rId10"/>
    <p:sldId id="266" r:id="rId11"/>
    <p:sldId id="267" r:id="rId12"/>
    <p:sldId id="264" r:id="rId13"/>
    <p:sldId id="260" r:id="rId14"/>
    <p:sldId id="289" r:id="rId15"/>
    <p:sldId id="294" r:id="rId16"/>
    <p:sldId id="292" r:id="rId17"/>
    <p:sldId id="275" r:id="rId18"/>
    <p:sldId id="295" r:id="rId19"/>
    <p:sldId id="291" r:id="rId20"/>
    <p:sldId id="269" r:id="rId21"/>
    <p:sldId id="302" r:id="rId22"/>
    <p:sldId id="274" r:id="rId23"/>
    <p:sldId id="293" r:id="rId24"/>
    <p:sldId id="261" r:id="rId25"/>
    <p:sldId id="296" r:id="rId26"/>
    <p:sldId id="297" r:id="rId27"/>
    <p:sldId id="298" r:id="rId28"/>
    <p:sldId id="299" r:id="rId29"/>
    <p:sldId id="273" r:id="rId30"/>
    <p:sldId id="301" r:id="rId31"/>
    <p:sldId id="300" r:id="rId32"/>
    <p:sldId id="262" r:id="rId33"/>
    <p:sldId id="277" r:id="rId34"/>
    <p:sldId id="278" r:id="rId35"/>
    <p:sldId id="25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7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0" autoAdjust="0"/>
    <p:restoredTop sz="99653" autoAdjust="0"/>
  </p:normalViewPr>
  <p:slideViewPr>
    <p:cSldViewPr snapToGrid="0" showGuides="1">
      <p:cViewPr>
        <p:scale>
          <a:sx n="100" d="100"/>
          <a:sy n="100" d="100"/>
        </p:scale>
        <p:origin x="-822" y="-426"/>
      </p:cViewPr>
      <p:guideLst>
        <p:guide orient="horz" pos="2156"/>
        <p:guide pos="37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notesViewPr>
    <p:cSldViewPr snapToGrid="0">
      <p:cViewPr varScale="1">
        <p:scale>
          <a:sx n="60" d="100"/>
          <a:sy n="60" d="100"/>
        </p:scale>
        <p:origin x="249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AAB20-9BA3-4335-B37F-047722B860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673A7-09B1-41CC-9E9B-923DBE8B17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5032E-64D3-423A-A580-3AB796CE47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E24FE-0CEC-45DB-8C12-71701C1946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E24FE-0CEC-45DB-8C12-71701C1946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9E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133351" y="125730"/>
            <a:ext cx="11925300" cy="66065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651940" y="1032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5EE30-12F6-4A9E-A864-405F152A0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1F490-DBDB-4726-B909-D5481FD1F0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10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image" Target="../media/image12.png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13.png"/><Relationship Id="rId1" Type="http://schemas.openxmlformats.org/officeDocument/2006/relationships/tags" Target="../tags/tag8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tags" Target="../tags/tag91.xml"/><Relationship Id="rId6" Type="http://schemas.openxmlformats.org/officeDocument/2006/relationships/image" Target="../media/image14.png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1" Type="http://schemas.openxmlformats.org/officeDocument/2006/relationships/tags" Target="../tags/tag86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image" Target="../media/image18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118.xml"/><Relationship Id="rId25" Type="http://schemas.openxmlformats.org/officeDocument/2006/relationships/tags" Target="../tags/tag117.xml"/><Relationship Id="rId24" Type="http://schemas.openxmlformats.org/officeDocument/2006/relationships/tags" Target="../tags/tag116.xml"/><Relationship Id="rId23" Type="http://schemas.openxmlformats.org/officeDocument/2006/relationships/image" Target="../media/image21.png"/><Relationship Id="rId22" Type="http://schemas.openxmlformats.org/officeDocument/2006/relationships/image" Target="../media/image20.png"/><Relationship Id="rId21" Type="http://schemas.openxmlformats.org/officeDocument/2006/relationships/image" Target="../media/image19.png"/><Relationship Id="rId20" Type="http://schemas.openxmlformats.org/officeDocument/2006/relationships/tags" Target="../tags/tag115.xml"/><Relationship Id="rId2" Type="http://schemas.openxmlformats.org/officeDocument/2006/relationships/tags" Target="../tags/tag97.xml"/><Relationship Id="rId19" Type="http://schemas.openxmlformats.org/officeDocument/2006/relationships/tags" Target="../tags/tag114.xml"/><Relationship Id="rId18" Type="http://schemas.openxmlformats.org/officeDocument/2006/relationships/tags" Target="../tags/tag113.xml"/><Relationship Id="rId17" Type="http://schemas.openxmlformats.org/officeDocument/2006/relationships/tags" Target="../tags/tag112.xml"/><Relationship Id="rId16" Type="http://schemas.openxmlformats.org/officeDocument/2006/relationships/tags" Target="../tags/tag11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tags" Target="../tags/tag9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image" Target="../media/image22.png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3.png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tags" Target="../tags/tag130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../media/image1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014444" y="3133008"/>
            <a:ext cx="8163112" cy="117680"/>
            <a:chOff x="2445258" y="3544488"/>
            <a:chExt cx="8163112" cy="117680"/>
          </a:xfrm>
        </p:grpSpPr>
        <p:cxnSp>
          <p:nvCxnSpPr>
            <p:cNvPr id="4" name="直接连接符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CxnSpPr>
              <a:stCxn id="5" idx="3"/>
            </p:cNvCxnSpPr>
            <p:nvPr/>
          </p:nvCxnSpPr>
          <p:spPr>
            <a:xfrm>
              <a:off x="2562938" y="3603328"/>
              <a:ext cx="8045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/>
            <p:nvPr/>
          </p:nvSpPr>
          <p:spPr>
            <a:xfrm>
              <a:off x="2445258" y="3544488"/>
              <a:ext cx="117680" cy="11768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13556"/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9357360" y="1828800"/>
            <a:ext cx="0" cy="35356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247775" y="1948180"/>
            <a:ext cx="9207500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zh-CN" sz="7200" dirty="0">
                <a:latin typeface="阿里巴巴普惠体 Light" pitchFamily="18" charset="-122"/>
                <a:ea typeface="阿里巴巴普惠体 Light" pitchFamily="18" charset="-122"/>
                <a:cs typeface="阿里巴巴普惠体 Light" pitchFamily="18" charset="-122"/>
                <a:sym typeface="Times New Roman" panose="02020603050405020304"/>
              </a:rPr>
              <a:t>ASR Project6 </a:t>
            </a:r>
            <a:endParaRPr lang="en-US" altLang="zh-CN" sz="7200" dirty="0">
              <a:latin typeface="阿里巴巴普惠体 Light" pitchFamily="18" charset="-122"/>
              <a:ea typeface="阿里巴巴普惠体 Light" pitchFamily="18" charset="-122"/>
              <a:cs typeface="阿里巴巴普惠体 Light" pitchFamily="18" charset="-122"/>
              <a:sym typeface="Times New Roman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5291" y="3522147"/>
            <a:ext cx="8089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b="1" dirty="0">
                <a:latin typeface="阿里巴巴普惠体 Light" pitchFamily="18" charset="-122"/>
                <a:ea typeface="阿里巴巴普惠体 Light" pitchFamily="18" charset="-122"/>
                <a:cs typeface="阿里巴巴普惠体 Light" pitchFamily="18" charset="-122"/>
                <a:sym typeface="Times New Roman" panose="02020603050405020304"/>
              </a:rPr>
              <a:t>Multilingual ASR and Cross-Language Transfer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 Light" pitchFamily="18" charset="-122"/>
              <a:ea typeface="阿里巴巴普惠体 Light" pitchFamily="18" charset="-122"/>
              <a:cs typeface="阿里巴巴普惠体 Light" pitchFamily="18" charset="-122"/>
              <a:sym typeface="Times New Roman" panose="02020603050405020304"/>
            </a:endParaRPr>
          </a:p>
        </p:txBody>
      </p:sp>
      <p:sp>
        <p:nvSpPr>
          <p:cNvPr id="17" name="PA-文本框 8"/>
          <p:cNvSpPr txBox="1"/>
          <p:nvPr>
            <p:custDataLst>
              <p:tags r:id="rId1"/>
            </p:custDataLst>
          </p:nvPr>
        </p:nvSpPr>
        <p:spPr>
          <a:xfrm>
            <a:off x="9976842" y="5260852"/>
            <a:ext cx="1909667" cy="15068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SS2025</a:t>
            </a: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  <a:p>
            <a:pPr algn="ctr"/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by </a:t>
            </a: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  <a:p>
            <a:pPr algn="ctr"/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Jingyu Han</a:t>
            </a:r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  <a:p>
            <a:pPr algn="ctr"/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Xuanhan Chen</a:t>
            </a:r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  <a:p>
            <a:pPr algn="ctr"/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Haiming Deng</a:t>
            </a:r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  <a:p>
            <a:pPr algn="ctr"/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S</a:t>
            </a:r>
            <a:r>
              <a:rPr lang="en-US" altLang="zh-CN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hanshan Xu</a:t>
            </a:r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  <a:p>
            <a:pPr algn="ctr"/>
            <a:endParaRPr lang="en-US" altLang="zh-CN" sz="1200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4" grpId="0" bldLvl="0" animBg="1"/>
      <p:bldP spid="1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703955" y="12175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9645115" y="4849516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4631" y="4367617"/>
            <a:ext cx="322906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PART 02</a:t>
            </a:r>
            <a:endParaRPr lang="en-US" altLang="zh-CN" sz="54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8445" y="1776730"/>
            <a:ext cx="7018655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itchFamily="18" charset="-122"/>
              </a:defRPr>
            </a:lvl1pPr>
          </a:lstStyle>
          <a:p>
            <a:r>
              <a:rPr lang="en-US" altLang="zh-CN" dirty="0">
                <a:sym typeface="Times New Roman" panose="02020603050405020304"/>
              </a:rPr>
              <a:t>Model&amp;Training</a:t>
            </a:r>
            <a:endParaRPr lang="en-US" altLang="zh-CN" dirty="0"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animBg="1"/>
      <p:bldP spid="7" grpId="0"/>
      <p:bldP spid="7" grpId="1"/>
      <p:bldP spid="7" grpId="2"/>
      <p:bldP spid="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294388"/>
            <a:ext cx="2077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Environment SETUP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cxnSp>
        <p:nvCxnSpPr>
          <p:cNvPr id="4" name="直接连接符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CxnSpPr/>
          <p:nvPr/>
        </p:nvCxnSpPr>
        <p:spPr>
          <a:xfrm flipH="1">
            <a:off x="10649061" y="4874362"/>
            <a:ext cx="981419" cy="98141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18" name="Rounded Rectangle 48"/>
          <p:cNvSpPr/>
          <p:nvPr>
            <p:custDataLst>
              <p:tags r:id="rId1"/>
            </p:custDataLst>
          </p:nvPr>
        </p:nvSpPr>
        <p:spPr>
          <a:xfrm>
            <a:off x="720725" y="2370455"/>
            <a:ext cx="233299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NVIDIA A100 PCIE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19" name="Rounded Rectangle 48"/>
          <p:cNvSpPr/>
          <p:nvPr>
            <p:custDataLst>
              <p:tags r:id="rId2"/>
            </p:custDataLst>
          </p:nvPr>
        </p:nvSpPr>
        <p:spPr>
          <a:xfrm>
            <a:off x="720725" y="3166745"/>
            <a:ext cx="343662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CUDA12.2+TORCH2.1.2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42805" y="15563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AUTODL.COM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3764280"/>
            <a:ext cx="2649855" cy="2091690"/>
          </a:xfrm>
          <a:prstGeom prst="rect">
            <a:avLst/>
          </a:prstGeom>
        </p:spPr>
      </p:pic>
      <p:sp>
        <p:nvSpPr>
          <p:cNvPr id="6" name="Rounded Rectangle 48"/>
          <p:cNvSpPr/>
          <p:nvPr>
            <p:custDataLst>
              <p:tags r:id="rId4"/>
            </p:custDataLst>
          </p:nvPr>
        </p:nvSpPr>
        <p:spPr>
          <a:xfrm>
            <a:off x="720725" y="1535430"/>
            <a:ext cx="233299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Python 3.10.8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9" name="Rounded Rectangle 48"/>
          <p:cNvSpPr/>
          <p:nvPr>
            <p:custDataLst>
              <p:tags r:id="rId5"/>
            </p:custDataLst>
          </p:nvPr>
        </p:nvSpPr>
        <p:spPr>
          <a:xfrm>
            <a:off x="6096000" y="1535430"/>
            <a:ext cx="233299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Ubuntu 22.04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70455"/>
            <a:ext cx="5339715" cy="177673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4947601" y="1028781"/>
            <a:ext cx="0" cy="50919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bldLvl="0" animBg="1"/>
      <p:bldP spid="18" grpId="0" bldLvl="0" animBg="1"/>
      <p:bldP spid="19" grpId="0" bldLvl="0" animBg="1"/>
      <p:bldP spid="6" grpId="0" bldLvl="0" animBg="1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WHISPER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19" name="Rounded Rectangle 48"/>
          <p:cNvSpPr/>
          <p:nvPr>
            <p:custDataLst>
              <p:tags r:id="rId1"/>
            </p:custDataLst>
          </p:nvPr>
        </p:nvSpPr>
        <p:spPr>
          <a:xfrm>
            <a:off x="6628765" y="1659890"/>
            <a:ext cx="343662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VERSIONS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65" y="2277745"/>
            <a:ext cx="3644900" cy="3038475"/>
          </a:xfrm>
          <a:prstGeom prst="rect">
            <a:avLst/>
          </a:prstGeom>
        </p:spPr>
      </p:pic>
      <p:sp>
        <p:nvSpPr>
          <p:cNvPr id="13" name="Rounded Rectangle 48"/>
          <p:cNvSpPr/>
          <p:nvPr>
            <p:custDataLst>
              <p:tags r:id="rId3"/>
            </p:custDataLst>
          </p:nvPr>
        </p:nvSpPr>
        <p:spPr>
          <a:xfrm>
            <a:off x="769620" y="4321810"/>
            <a:ext cx="343662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TRANSFORMER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ENCODER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14" name="Rounded Rectangle 48"/>
          <p:cNvSpPr/>
          <p:nvPr>
            <p:custDataLst>
              <p:tags r:id="rId4"/>
            </p:custDataLst>
          </p:nvPr>
        </p:nvSpPr>
        <p:spPr>
          <a:xfrm>
            <a:off x="769620" y="2990850"/>
            <a:ext cx="343662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TRANSFORMER DECODER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16" name="Rounded Rectangle 48"/>
          <p:cNvSpPr/>
          <p:nvPr>
            <p:custDataLst>
              <p:tags r:id="rId5"/>
            </p:custDataLst>
          </p:nvPr>
        </p:nvSpPr>
        <p:spPr>
          <a:xfrm>
            <a:off x="769620" y="5652770"/>
            <a:ext cx="343662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AUDIO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17" name="Rounded Rectangle 48"/>
          <p:cNvSpPr/>
          <p:nvPr>
            <p:custDataLst>
              <p:tags r:id="rId6"/>
            </p:custDataLst>
          </p:nvPr>
        </p:nvSpPr>
        <p:spPr>
          <a:xfrm>
            <a:off x="2994660" y="3881120"/>
            <a:ext cx="1862455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TRANS TEXT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20" name="Rounded Rectangle 48"/>
          <p:cNvSpPr/>
          <p:nvPr>
            <p:custDataLst>
              <p:tags r:id="rId7"/>
            </p:custDataLst>
          </p:nvPr>
        </p:nvSpPr>
        <p:spPr>
          <a:xfrm>
            <a:off x="769620" y="1659890"/>
            <a:ext cx="343662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CELOSS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906020" y="68055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6" idx="0"/>
            <a:endCxn id="13" idx="2"/>
          </p:cNvCxnSpPr>
          <p:nvPr/>
        </p:nvCxnSpPr>
        <p:spPr>
          <a:xfrm flipV="1">
            <a:off x="2487930" y="4711065"/>
            <a:ext cx="0" cy="941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2487930" y="3380105"/>
            <a:ext cx="0" cy="941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2487930" y="2049145"/>
            <a:ext cx="0" cy="941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7" idx="0"/>
          </p:cNvCxnSpPr>
          <p:nvPr/>
        </p:nvCxnSpPr>
        <p:spPr>
          <a:xfrm flipH="1" flipV="1">
            <a:off x="3914140" y="3425190"/>
            <a:ext cx="12065" cy="4559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6970" y="4545330"/>
            <a:ext cx="2005965" cy="2118995"/>
          </a:xfrm>
          <a:prstGeom prst="rect">
            <a:avLst/>
          </a:prstGeom>
        </p:spPr>
      </p:pic>
      <p:sp>
        <p:nvSpPr>
          <p:cNvPr id="27" name="右箭头 26"/>
          <p:cNvSpPr/>
          <p:nvPr/>
        </p:nvSpPr>
        <p:spPr>
          <a:xfrm>
            <a:off x="5955665" y="4545330"/>
            <a:ext cx="623570" cy="2590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628765" y="53162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approximately 50h data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bldLvl="0" animBg="1"/>
      <p:bldP spid="19" grpId="0" bldLvl="0" animBg="1"/>
      <p:bldP spid="13" grpId="0" bldLvl="0" animBg="1"/>
      <p:bldP spid="14" grpId="0" bldLvl="0" animBg="1"/>
      <p:bldP spid="16" grpId="0" bldLvl="0" animBg="1"/>
      <p:bldP spid="17" grpId="0" bldLvl="0" animBg="1"/>
      <p:bldP spid="2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2654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WHISPER-MEDIUM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cxnSp>
        <p:nvCxnSpPr>
          <p:cNvPr id="4" name="直接连接符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CxnSpPr/>
          <p:nvPr/>
        </p:nvCxnSpPr>
        <p:spPr>
          <a:xfrm flipH="1">
            <a:off x="10649061" y="4874362"/>
            <a:ext cx="981419" cy="98141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18" name="Rounded Rectangle 48"/>
          <p:cNvSpPr/>
          <p:nvPr>
            <p:custDataLst>
              <p:tags r:id="rId1"/>
            </p:custDataLst>
          </p:nvPr>
        </p:nvSpPr>
        <p:spPr>
          <a:xfrm>
            <a:off x="230505" y="5855970"/>
            <a:ext cx="233299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AUDIO 16KHZ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90" y="1156335"/>
            <a:ext cx="7530465" cy="5377180"/>
          </a:xfrm>
          <a:prstGeom prst="rect">
            <a:avLst/>
          </a:prstGeom>
        </p:spPr>
      </p:pic>
      <p:sp>
        <p:nvSpPr>
          <p:cNvPr id="6" name="Rounded Rectangle 48"/>
          <p:cNvSpPr/>
          <p:nvPr>
            <p:custDataLst>
              <p:tags r:id="rId3"/>
            </p:custDataLst>
          </p:nvPr>
        </p:nvSpPr>
        <p:spPr>
          <a:xfrm>
            <a:off x="3864610" y="6533515"/>
            <a:ext cx="2574290" cy="21590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DEFAULT LENTH = 30S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9" name="Rounded Rectangle 48"/>
          <p:cNvSpPr/>
          <p:nvPr>
            <p:custDataLst>
              <p:tags r:id="rId4"/>
            </p:custDataLst>
          </p:nvPr>
        </p:nvSpPr>
        <p:spPr>
          <a:xfrm>
            <a:off x="6542405" y="553085"/>
            <a:ext cx="343662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CELOSS(LOGITS,TARGETS)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10" name="上箭头 9"/>
          <p:cNvSpPr/>
          <p:nvPr/>
        </p:nvSpPr>
        <p:spPr>
          <a:xfrm>
            <a:off x="7906385" y="1054735"/>
            <a:ext cx="163195" cy="217805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24330" y="342900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X24</a:t>
            </a:r>
            <a:endParaRPr lang="en-US" altLang="zh-CN" sz="4000"/>
          </a:p>
        </p:txBody>
      </p:sp>
      <p:sp>
        <p:nvSpPr>
          <p:cNvPr id="13" name="文本框 12"/>
          <p:cNvSpPr txBox="1"/>
          <p:nvPr/>
        </p:nvSpPr>
        <p:spPr>
          <a:xfrm>
            <a:off x="10193655" y="342900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X24</a:t>
            </a:r>
            <a:endParaRPr lang="en-US" altLang="zh-CN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bldLvl="0" animBg="1"/>
      <p:bldP spid="18" grpId="0" bldLvl="0" animBg="1"/>
      <p:bldP spid="6" grpId="0" bldLvl="0" animBg="1"/>
      <p:bldP spid="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243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DYNAMIC DATALOADER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cxnSp>
        <p:nvCxnSpPr>
          <p:cNvPr id="4" name="直接连接符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CxnSpPr/>
          <p:nvPr/>
        </p:nvCxnSpPr>
        <p:spPr>
          <a:xfrm flipH="1">
            <a:off x="10649061" y="4874362"/>
            <a:ext cx="981419" cy="98141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9" name="Freeform 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009376" y="3381285"/>
            <a:ext cx="405771" cy="405974"/>
          </a:xfrm>
          <a:custGeom>
            <a:avLst/>
            <a:gdLst>
              <a:gd name="T0" fmla="*/ 0 w 3004"/>
              <a:gd name="T1" fmla="*/ 1502 h 3004"/>
              <a:gd name="T2" fmla="*/ 3004 w 3004"/>
              <a:gd name="T3" fmla="*/ 1502 h 3004"/>
              <a:gd name="T4" fmla="*/ 2253 w 3004"/>
              <a:gd name="T5" fmla="*/ 362 h 3004"/>
              <a:gd name="T6" fmla="*/ 2212 w 3004"/>
              <a:gd name="T7" fmla="*/ 826 h 3004"/>
              <a:gd name="T8" fmla="*/ 2109 w 3004"/>
              <a:gd name="T9" fmla="*/ 1167 h 3004"/>
              <a:gd name="T10" fmla="*/ 1454 w 3004"/>
              <a:gd name="T11" fmla="*/ 437 h 3004"/>
              <a:gd name="T12" fmla="*/ 2253 w 3004"/>
              <a:gd name="T13" fmla="*/ 362 h 3004"/>
              <a:gd name="T14" fmla="*/ 2362 w 3004"/>
              <a:gd name="T15" fmla="*/ 2007 h 3004"/>
              <a:gd name="T16" fmla="*/ 1707 w 3004"/>
              <a:gd name="T17" fmla="*/ 2041 h 3004"/>
              <a:gd name="T18" fmla="*/ 1966 w 3004"/>
              <a:gd name="T19" fmla="*/ 1707 h 3004"/>
              <a:gd name="T20" fmla="*/ 1727 w 3004"/>
              <a:gd name="T21" fmla="*/ 157 h 3004"/>
              <a:gd name="T22" fmla="*/ 1434 w 3004"/>
              <a:gd name="T23" fmla="*/ 143 h 3004"/>
              <a:gd name="T24" fmla="*/ 1871 w 3004"/>
              <a:gd name="T25" fmla="*/ 1604 h 3004"/>
              <a:gd name="T26" fmla="*/ 1502 w 3004"/>
              <a:gd name="T27" fmla="*/ 1843 h 3004"/>
              <a:gd name="T28" fmla="*/ 546 w 3004"/>
              <a:gd name="T29" fmla="*/ 1666 h 3004"/>
              <a:gd name="T30" fmla="*/ 887 w 3004"/>
              <a:gd name="T31" fmla="*/ 1031 h 3004"/>
              <a:gd name="T32" fmla="*/ 1079 w 3004"/>
              <a:gd name="T33" fmla="*/ 744 h 3004"/>
              <a:gd name="T34" fmla="*/ 1871 w 3004"/>
              <a:gd name="T35" fmla="*/ 1604 h 3004"/>
              <a:gd name="T36" fmla="*/ 137 w 3004"/>
              <a:gd name="T37" fmla="*/ 1529 h 3004"/>
              <a:gd name="T38" fmla="*/ 341 w 3004"/>
              <a:gd name="T39" fmla="*/ 2185 h 3004"/>
              <a:gd name="T40" fmla="*/ 430 w 3004"/>
              <a:gd name="T41" fmla="*/ 1584 h 3004"/>
              <a:gd name="T42" fmla="*/ 1304 w 3004"/>
              <a:gd name="T43" fmla="*/ 157 h 3004"/>
              <a:gd name="T44" fmla="*/ 990 w 3004"/>
              <a:gd name="T45" fmla="*/ 642 h 3004"/>
              <a:gd name="T46" fmla="*/ 683 w 3004"/>
              <a:gd name="T47" fmla="*/ 819 h 3004"/>
              <a:gd name="T48" fmla="*/ 430 w 3004"/>
              <a:gd name="T49" fmla="*/ 1584 h 3004"/>
              <a:gd name="T50" fmla="*/ 478 w 3004"/>
              <a:gd name="T51" fmla="*/ 2185 h 3004"/>
              <a:gd name="T52" fmla="*/ 1311 w 3004"/>
              <a:gd name="T53" fmla="*/ 2116 h 3004"/>
              <a:gd name="T54" fmla="*/ 512 w 3004"/>
              <a:gd name="T55" fmla="*/ 2437 h 3004"/>
              <a:gd name="T56" fmla="*/ 1502 w 3004"/>
              <a:gd name="T57" fmla="*/ 2867 h 3004"/>
              <a:gd name="T58" fmla="*/ 1406 w 3004"/>
              <a:gd name="T59" fmla="*/ 2225 h 3004"/>
              <a:gd name="T60" fmla="*/ 1666 w 3004"/>
              <a:gd name="T61" fmla="*/ 2171 h 3004"/>
              <a:gd name="T62" fmla="*/ 2546 w 3004"/>
              <a:gd name="T63" fmla="*/ 2109 h 3004"/>
              <a:gd name="T64" fmla="*/ 1502 w 3004"/>
              <a:gd name="T65" fmla="*/ 2867 h 3004"/>
              <a:gd name="T66" fmla="*/ 2041 w 3004"/>
              <a:gd name="T67" fmla="*/ 1591 h 3004"/>
              <a:gd name="T68" fmla="*/ 2253 w 3004"/>
              <a:gd name="T69" fmla="*/ 1229 h 3004"/>
              <a:gd name="T70" fmla="*/ 2342 w 3004"/>
              <a:gd name="T71" fmla="*/ 840 h 3004"/>
              <a:gd name="T72" fmla="*/ 2860 w 3004"/>
              <a:gd name="T73" fmla="*/ 1502 h 3004"/>
              <a:gd name="T74" fmla="*/ 2560 w 3004"/>
              <a:gd name="T75" fmla="*/ 1966 h 3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04" h="3004">
                <a:moveTo>
                  <a:pt x="1502" y="0"/>
                </a:moveTo>
                <a:cubicBezTo>
                  <a:pt x="669" y="0"/>
                  <a:pt x="0" y="669"/>
                  <a:pt x="0" y="1502"/>
                </a:cubicBezTo>
                <a:cubicBezTo>
                  <a:pt x="0" y="2335"/>
                  <a:pt x="669" y="3004"/>
                  <a:pt x="1502" y="3004"/>
                </a:cubicBezTo>
                <a:cubicBezTo>
                  <a:pt x="2335" y="3004"/>
                  <a:pt x="3004" y="2335"/>
                  <a:pt x="3004" y="1502"/>
                </a:cubicBezTo>
                <a:cubicBezTo>
                  <a:pt x="3004" y="669"/>
                  <a:pt x="2335" y="0"/>
                  <a:pt x="1502" y="0"/>
                </a:cubicBezTo>
                <a:close/>
                <a:moveTo>
                  <a:pt x="2253" y="362"/>
                </a:moveTo>
                <a:cubicBezTo>
                  <a:pt x="2253" y="375"/>
                  <a:pt x="2253" y="396"/>
                  <a:pt x="2253" y="410"/>
                </a:cubicBezTo>
                <a:cubicBezTo>
                  <a:pt x="2253" y="553"/>
                  <a:pt x="2239" y="689"/>
                  <a:pt x="2212" y="826"/>
                </a:cubicBezTo>
                <a:cubicBezTo>
                  <a:pt x="2116" y="847"/>
                  <a:pt x="2048" y="928"/>
                  <a:pt x="2048" y="1024"/>
                </a:cubicBezTo>
                <a:cubicBezTo>
                  <a:pt x="2048" y="1079"/>
                  <a:pt x="2068" y="1133"/>
                  <a:pt x="2109" y="1167"/>
                </a:cubicBezTo>
                <a:cubicBezTo>
                  <a:pt x="2062" y="1277"/>
                  <a:pt x="2014" y="1386"/>
                  <a:pt x="1946" y="1488"/>
                </a:cubicBezTo>
                <a:cubicBezTo>
                  <a:pt x="1693" y="1201"/>
                  <a:pt x="1516" y="840"/>
                  <a:pt x="1454" y="437"/>
                </a:cubicBezTo>
                <a:cubicBezTo>
                  <a:pt x="1611" y="341"/>
                  <a:pt x="1782" y="266"/>
                  <a:pt x="1959" y="218"/>
                </a:cubicBezTo>
                <a:cubicBezTo>
                  <a:pt x="2062" y="253"/>
                  <a:pt x="2164" y="300"/>
                  <a:pt x="2253" y="362"/>
                </a:cubicBezTo>
                <a:close/>
                <a:moveTo>
                  <a:pt x="1966" y="1707"/>
                </a:moveTo>
                <a:cubicBezTo>
                  <a:pt x="2089" y="1823"/>
                  <a:pt x="2219" y="1925"/>
                  <a:pt x="2362" y="2007"/>
                </a:cubicBezTo>
                <a:cubicBezTo>
                  <a:pt x="2219" y="2034"/>
                  <a:pt x="2068" y="2048"/>
                  <a:pt x="1911" y="2048"/>
                </a:cubicBezTo>
                <a:cubicBezTo>
                  <a:pt x="1843" y="2048"/>
                  <a:pt x="1775" y="2041"/>
                  <a:pt x="1707" y="2041"/>
                </a:cubicBezTo>
                <a:cubicBezTo>
                  <a:pt x="1707" y="2028"/>
                  <a:pt x="1707" y="2014"/>
                  <a:pt x="1700" y="2000"/>
                </a:cubicBezTo>
                <a:cubicBezTo>
                  <a:pt x="1795" y="1911"/>
                  <a:pt x="1884" y="1809"/>
                  <a:pt x="1966" y="1707"/>
                </a:cubicBezTo>
                <a:close/>
                <a:moveTo>
                  <a:pt x="1502" y="137"/>
                </a:moveTo>
                <a:cubicBezTo>
                  <a:pt x="1577" y="137"/>
                  <a:pt x="1652" y="143"/>
                  <a:pt x="1727" y="157"/>
                </a:cubicBezTo>
                <a:cubicBezTo>
                  <a:pt x="1632" y="198"/>
                  <a:pt x="1536" y="239"/>
                  <a:pt x="1440" y="287"/>
                </a:cubicBezTo>
                <a:cubicBezTo>
                  <a:pt x="1434" y="239"/>
                  <a:pt x="1434" y="191"/>
                  <a:pt x="1434" y="143"/>
                </a:cubicBezTo>
                <a:cubicBezTo>
                  <a:pt x="1454" y="137"/>
                  <a:pt x="1481" y="137"/>
                  <a:pt x="1502" y="137"/>
                </a:cubicBezTo>
                <a:close/>
                <a:moveTo>
                  <a:pt x="1871" y="1604"/>
                </a:moveTo>
                <a:cubicBezTo>
                  <a:pt x="1795" y="1707"/>
                  <a:pt x="1713" y="1795"/>
                  <a:pt x="1625" y="1884"/>
                </a:cubicBezTo>
                <a:cubicBezTo>
                  <a:pt x="1591" y="1857"/>
                  <a:pt x="1550" y="1843"/>
                  <a:pt x="1502" y="1843"/>
                </a:cubicBezTo>
                <a:cubicBezTo>
                  <a:pt x="1413" y="1843"/>
                  <a:pt x="1338" y="1898"/>
                  <a:pt x="1311" y="1980"/>
                </a:cubicBezTo>
                <a:cubicBezTo>
                  <a:pt x="1038" y="1911"/>
                  <a:pt x="778" y="1809"/>
                  <a:pt x="546" y="1666"/>
                </a:cubicBezTo>
                <a:cubicBezTo>
                  <a:pt x="608" y="1434"/>
                  <a:pt x="710" y="1215"/>
                  <a:pt x="840" y="1024"/>
                </a:cubicBezTo>
                <a:cubicBezTo>
                  <a:pt x="853" y="1024"/>
                  <a:pt x="867" y="1031"/>
                  <a:pt x="887" y="1031"/>
                </a:cubicBezTo>
                <a:cubicBezTo>
                  <a:pt x="1004" y="1031"/>
                  <a:pt x="1092" y="942"/>
                  <a:pt x="1092" y="826"/>
                </a:cubicBezTo>
                <a:cubicBezTo>
                  <a:pt x="1092" y="799"/>
                  <a:pt x="1085" y="771"/>
                  <a:pt x="1079" y="744"/>
                </a:cubicBezTo>
                <a:cubicBezTo>
                  <a:pt x="1161" y="662"/>
                  <a:pt x="1242" y="594"/>
                  <a:pt x="1331" y="526"/>
                </a:cubicBezTo>
                <a:cubicBezTo>
                  <a:pt x="1406" y="935"/>
                  <a:pt x="1597" y="1304"/>
                  <a:pt x="1871" y="1604"/>
                </a:cubicBezTo>
                <a:close/>
                <a:moveTo>
                  <a:pt x="341" y="2219"/>
                </a:moveTo>
                <a:cubicBezTo>
                  <a:pt x="218" y="2014"/>
                  <a:pt x="143" y="1782"/>
                  <a:pt x="137" y="1529"/>
                </a:cubicBezTo>
                <a:cubicBezTo>
                  <a:pt x="218" y="1597"/>
                  <a:pt x="300" y="1666"/>
                  <a:pt x="389" y="1720"/>
                </a:cubicBezTo>
                <a:cubicBezTo>
                  <a:pt x="362" y="1871"/>
                  <a:pt x="341" y="2028"/>
                  <a:pt x="341" y="2185"/>
                </a:cubicBezTo>
                <a:cubicBezTo>
                  <a:pt x="341" y="2198"/>
                  <a:pt x="341" y="2212"/>
                  <a:pt x="341" y="2219"/>
                </a:cubicBezTo>
                <a:close/>
                <a:moveTo>
                  <a:pt x="430" y="1584"/>
                </a:moveTo>
                <a:cubicBezTo>
                  <a:pt x="328" y="1516"/>
                  <a:pt x="239" y="1440"/>
                  <a:pt x="150" y="1359"/>
                </a:cubicBezTo>
                <a:cubicBezTo>
                  <a:pt x="218" y="744"/>
                  <a:pt x="696" y="253"/>
                  <a:pt x="1304" y="157"/>
                </a:cubicBezTo>
                <a:cubicBezTo>
                  <a:pt x="1304" y="232"/>
                  <a:pt x="1311" y="300"/>
                  <a:pt x="1318" y="375"/>
                </a:cubicBezTo>
                <a:cubicBezTo>
                  <a:pt x="1201" y="457"/>
                  <a:pt x="1092" y="546"/>
                  <a:pt x="990" y="642"/>
                </a:cubicBezTo>
                <a:cubicBezTo>
                  <a:pt x="956" y="621"/>
                  <a:pt x="922" y="614"/>
                  <a:pt x="887" y="614"/>
                </a:cubicBezTo>
                <a:cubicBezTo>
                  <a:pt x="771" y="614"/>
                  <a:pt x="683" y="703"/>
                  <a:pt x="683" y="819"/>
                </a:cubicBezTo>
                <a:cubicBezTo>
                  <a:pt x="683" y="867"/>
                  <a:pt x="703" y="908"/>
                  <a:pt x="730" y="949"/>
                </a:cubicBezTo>
                <a:cubicBezTo>
                  <a:pt x="594" y="1140"/>
                  <a:pt x="492" y="1352"/>
                  <a:pt x="430" y="1584"/>
                </a:cubicBezTo>
                <a:close/>
                <a:moveTo>
                  <a:pt x="492" y="2417"/>
                </a:moveTo>
                <a:cubicBezTo>
                  <a:pt x="485" y="2342"/>
                  <a:pt x="478" y="2266"/>
                  <a:pt x="478" y="2185"/>
                </a:cubicBezTo>
                <a:cubicBezTo>
                  <a:pt x="478" y="2055"/>
                  <a:pt x="492" y="1925"/>
                  <a:pt x="519" y="1802"/>
                </a:cubicBezTo>
                <a:cubicBezTo>
                  <a:pt x="765" y="1946"/>
                  <a:pt x="1031" y="2055"/>
                  <a:pt x="1311" y="2116"/>
                </a:cubicBezTo>
                <a:cubicBezTo>
                  <a:pt x="1311" y="2123"/>
                  <a:pt x="1311" y="2123"/>
                  <a:pt x="1318" y="2130"/>
                </a:cubicBezTo>
                <a:cubicBezTo>
                  <a:pt x="1079" y="2287"/>
                  <a:pt x="806" y="2389"/>
                  <a:pt x="512" y="2437"/>
                </a:cubicBezTo>
                <a:cubicBezTo>
                  <a:pt x="498" y="2430"/>
                  <a:pt x="498" y="2423"/>
                  <a:pt x="492" y="2417"/>
                </a:cubicBezTo>
                <a:close/>
                <a:moveTo>
                  <a:pt x="1502" y="2867"/>
                </a:moveTo>
                <a:cubicBezTo>
                  <a:pt x="1167" y="2867"/>
                  <a:pt x="867" y="2744"/>
                  <a:pt x="628" y="2546"/>
                </a:cubicBezTo>
                <a:cubicBezTo>
                  <a:pt x="915" y="2492"/>
                  <a:pt x="1174" y="2383"/>
                  <a:pt x="1406" y="2225"/>
                </a:cubicBezTo>
                <a:cubicBezTo>
                  <a:pt x="1434" y="2246"/>
                  <a:pt x="1468" y="2253"/>
                  <a:pt x="1502" y="2253"/>
                </a:cubicBezTo>
                <a:cubicBezTo>
                  <a:pt x="1570" y="2253"/>
                  <a:pt x="1625" y="2219"/>
                  <a:pt x="1666" y="2171"/>
                </a:cubicBezTo>
                <a:cubicBezTo>
                  <a:pt x="1748" y="2178"/>
                  <a:pt x="1830" y="2185"/>
                  <a:pt x="1911" y="2185"/>
                </a:cubicBezTo>
                <a:cubicBezTo>
                  <a:pt x="2130" y="2185"/>
                  <a:pt x="2342" y="2157"/>
                  <a:pt x="2546" y="2109"/>
                </a:cubicBezTo>
                <a:cubicBezTo>
                  <a:pt x="2594" y="2130"/>
                  <a:pt x="2642" y="2157"/>
                  <a:pt x="2690" y="2171"/>
                </a:cubicBezTo>
                <a:cubicBezTo>
                  <a:pt x="2458" y="2587"/>
                  <a:pt x="2014" y="2867"/>
                  <a:pt x="1502" y="2867"/>
                </a:cubicBezTo>
                <a:close/>
                <a:moveTo>
                  <a:pt x="2560" y="1966"/>
                </a:moveTo>
                <a:cubicBezTo>
                  <a:pt x="2369" y="1871"/>
                  <a:pt x="2191" y="1741"/>
                  <a:pt x="2041" y="1591"/>
                </a:cubicBezTo>
                <a:cubicBezTo>
                  <a:pt x="2116" y="1475"/>
                  <a:pt x="2178" y="1352"/>
                  <a:pt x="2232" y="1229"/>
                </a:cubicBezTo>
                <a:cubicBezTo>
                  <a:pt x="2239" y="1229"/>
                  <a:pt x="2246" y="1229"/>
                  <a:pt x="2253" y="1229"/>
                </a:cubicBezTo>
                <a:cubicBezTo>
                  <a:pt x="2369" y="1229"/>
                  <a:pt x="2458" y="1140"/>
                  <a:pt x="2458" y="1024"/>
                </a:cubicBezTo>
                <a:cubicBezTo>
                  <a:pt x="2458" y="942"/>
                  <a:pt x="2410" y="874"/>
                  <a:pt x="2342" y="840"/>
                </a:cubicBezTo>
                <a:cubicBezTo>
                  <a:pt x="2369" y="717"/>
                  <a:pt x="2383" y="594"/>
                  <a:pt x="2383" y="464"/>
                </a:cubicBezTo>
                <a:cubicBezTo>
                  <a:pt x="2676" y="717"/>
                  <a:pt x="2860" y="1085"/>
                  <a:pt x="2860" y="1502"/>
                </a:cubicBezTo>
                <a:cubicBezTo>
                  <a:pt x="2860" y="1638"/>
                  <a:pt x="2840" y="1761"/>
                  <a:pt x="2806" y="1884"/>
                </a:cubicBezTo>
                <a:cubicBezTo>
                  <a:pt x="2731" y="1918"/>
                  <a:pt x="2649" y="1946"/>
                  <a:pt x="2560" y="1966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494709" y="1503256"/>
            <a:ext cx="902811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MAP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541145" y="3429000"/>
            <a:ext cx="17119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DYNAMIC DATALOADER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979879" y="1883418"/>
            <a:ext cx="2850229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It's static — features are computed and stored before training.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Fast at runtime since data is already encoded.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Usually used when: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You have plenty of disk space.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You want deterministic preprocessing.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You don’t need online data augmentation.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993708" y="3852157"/>
            <a:ext cx="285022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Supports SpecAugment and other dynamic transformations.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More flexible, but slightly slower per batch.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Ideal when: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You want to save disk space.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You need random augmentations (like masking).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You're experimenting with freezing layers or multilingual adaptation.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30" y="584835"/>
            <a:ext cx="3757295" cy="2589530"/>
          </a:xfrm>
          <a:prstGeom prst="rect">
            <a:avLst/>
          </a:prstGeom>
        </p:spPr>
      </p:pic>
      <p:sp>
        <p:nvSpPr>
          <p:cNvPr id="3" name="Freeform 9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993501" y="1474380"/>
            <a:ext cx="405771" cy="405974"/>
          </a:xfrm>
          <a:custGeom>
            <a:avLst/>
            <a:gdLst>
              <a:gd name="T0" fmla="*/ 0 w 3004"/>
              <a:gd name="T1" fmla="*/ 1502 h 3004"/>
              <a:gd name="T2" fmla="*/ 3004 w 3004"/>
              <a:gd name="T3" fmla="*/ 1502 h 3004"/>
              <a:gd name="T4" fmla="*/ 2253 w 3004"/>
              <a:gd name="T5" fmla="*/ 362 h 3004"/>
              <a:gd name="T6" fmla="*/ 2212 w 3004"/>
              <a:gd name="T7" fmla="*/ 826 h 3004"/>
              <a:gd name="T8" fmla="*/ 2109 w 3004"/>
              <a:gd name="T9" fmla="*/ 1167 h 3004"/>
              <a:gd name="T10" fmla="*/ 1454 w 3004"/>
              <a:gd name="T11" fmla="*/ 437 h 3004"/>
              <a:gd name="T12" fmla="*/ 2253 w 3004"/>
              <a:gd name="T13" fmla="*/ 362 h 3004"/>
              <a:gd name="T14" fmla="*/ 2362 w 3004"/>
              <a:gd name="T15" fmla="*/ 2007 h 3004"/>
              <a:gd name="T16" fmla="*/ 1707 w 3004"/>
              <a:gd name="T17" fmla="*/ 2041 h 3004"/>
              <a:gd name="T18" fmla="*/ 1966 w 3004"/>
              <a:gd name="T19" fmla="*/ 1707 h 3004"/>
              <a:gd name="T20" fmla="*/ 1727 w 3004"/>
              <a:gd name="T21" fmla="*/ 157 h 3004"/>
              <a:gd name="T22" fmla="*/ 1434 w 3004"/>
              <a:gd name="T23" fmla="*/ 143 h 3004"/>
              <a:gd name="T24" fmla="*/ 1871 w 3004"/>
              <a:gd name="T25" fmla="*/ 1604 h 3004"/>
              <a:gd name="T26" fmla="*/ 1502 w 3004"/>
              <a:gd name="T27" fmla="*/ 1843 h 3004"/>
              <a:gd name="T28" fmla="*/ 546 w 3004"/>
              <a:gd name="T29" fmla="*/ 1666 h 3004"/>
              <a:gd name="T30" fmla="*/ 887 w 3004"/>
              <a:gd name="T31" fmla="*/ 1031 h 3004"/>
              <a:gd name="T32" fmla="*/ 1079 w 3004"/>
              <a:gd name="T33" fmla="*/ 744 h 3004"/>
              <a:gd name="T34" fmla="*/ 1871 w 3004"/>
              <a:gd name="T35" fmla="*/ 1604 h 3004"/>
              <a:gd name="T36" fmla="*/ 137 w 3004"/>
              <a:gd name="T37" fmla="*/ 1529 h 3004"/>
              <a:gd name="T38" fmla="*/ 341 w 3004"/>
              <a:gd name="T39" fmla="*/ 2185 h 3004"/>
              <a:gd name="T40" fmla="*/ 430 w 3004"/>
              <a:gd name="T41" fmla="*/ 1584 h 3004"/>
              <a:gd name="T42" fmla="*/ 1304 w 3004"/>
              <a:gd name="T43" fmla="*/ 157 h 3004"/>
              <a:gd name="T44" fmla="*/ 990 w 3004"/>
              <a:gd name="T45" fmla="*/ 642 h 3004"/>
              <a:gd name="T46" fmla="*/ 683 w 3004"/>
              <a:gd name="T47" fmla="*/ 819 h 3004"/>
              <a:gd name="T48" fmla="*/ 430 w 3004"/>
              <a:gd name="T49" fmla="*/ 1584 h 3004"/>
              <a:gd name="T50" fmla="*/ 478 w 3004"/>
              <a:gd name="T51" fmla="*/ 2185 h 3004"/>
              <a:gd name="T52" fmla="*/ 1311 w 3004"/>
              <a:gd name="T53" fmla="*/ 2116 h 3004"/>
              <a:gd name="T54" fmla="*/ 512 w 3004"/>
              <a:gd name="T55" fmla="*/ 2437 h 3004"/>
              <a:gd name="T56" fmla="*/ 1502 w 3004"/>
              <a:gd name="T57" fmla="*/ 2867 h 3004"/>
              <a:gd name="T58" fmla="*/ 1406 w 3004"/>
              <a:gd name="T59" fmla="*/ 2225 h 3004"/>
              <a:gd name="T60" fmla="*/ 1666 w 3004"/>
              <a:gd name="T61" fmla="*/ 2171 h 3004"/>
              <a:gd name="T62" fmla="*/ 2546 w 3004"/>
              <a:gd name="T63" fmla="*/ 2109 h 3004"/>
              <a:gd name="T64" fmla="*/ 1502 w 3004"/>
              <a:gd name="T65" fmla="*/ 2867 h 3004"/>
              <a:gd name="T66" fmla="*/ 2041 w 3004"/>
              <a:gd name="T67" fmla="*/ 1591 h 3004"/>
              <a:gd name="T68" fmla="*/ 2253 w 3004"/>
              <a:gd name="T69" fmla="*/ 1229 h 3004"/>
              <a:gd name="T70" fmla="*/ 2342 w 3004"/>
              <a:gd name="T71" fmla="*/ 840 h 3004"/>
              <a:gd name="T72" fmla="*/ 2860 w 3004"/>
              <a:gd name="T73" fmla="*/ 1502 h 3004"/>
              <a:gd name="T74" fmla="*/ 2560 w 3004"/>
              <a:gd name="T75" fmla="*/ 1966 h 3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04" h="3004">
                <a:moveTo>
                  <a:pt x="1502" y="0"/>
                </a:moveTo>
                <a:cubicBezTo>
                  <a:pt x="669" y="0"/>
                  <a:pt x="0" y="669"/>
                  <a:pt x="0" y="1502"/>
                </a:cubicBezTo>
                <a:cubicBezTo>
                  <a:pt x="0" y="2335"/>
                  <a:pt x="669" y="3004"/>
                  <a:pt x="1502" y="3004"/>
                </a:cubicBezTo>
                <a:cubicBezTo>
                  <a:pt x="2335" y="3004"/>
                  <a:pt x="3004" y="2335"/>
                  <a:pt x="3004" y="1502"/>
                </a:cubicBezTo>
                <a:cubicBezTo>
                  <a:pt x="3004" y="669"/>
                  <a:pt x="2335" y="0"/>
                  <a:pt x="1502" y="0"/>
                </a:cubicBezTo>
                <a:close/>
                <a:moveTo>
                  <a:pt x="2253" y="362"/>
                </a:moveTo>
                <a:cubicBezTo>
                  <a:pt x="2253" y="375"/>
                  <a:pt x="2253" y="396"/>
                  <a:pt x="2253" y="410"/>
                </a:cubicBezTo>
                <a:cubicBezTo>
                  <a:pt x="2253" y="553"/>
                  <a:pt x="2239" y="689"/>
                  <a:pt x="2212" y="826"/>
                </a:cubicBezTo>
                <a:cubicBezTo>
                  <a:pt x="2116" y="847"/>
                  <a:pt x="2048" y="928"/>
                  <a:pt x="2048" y="1024"/>
                </a:cubicBezTo>
                <a:cubicBezTo>
                  <a:pt x="2048" y="1079"/>
                  <a:pt x="2068" y="1133"/>
                  <a:pt x="2109" y="1167"/>
                </a:cubicBezTo>
                <a:cubicBezTo>
                  <a:pt x="2062" y="1277"/>
                  <a:pt x="2014" y="1386"/>
                  <a:pt x="1946" y="1488"/>
                </a:cubicBezTo>
                <a:cubicBezTo>
                  <a:pt x="1693" y="1201"/>
                  <a:pt x="1516" y="840"/>
                  <a:pt x="1454" y="437"/>
                </a:cubicBezTo>
                <a:cubicBezTo>
                  <a:pt x="1611" y="341"/>
                  <a:pt x="1782" y="266"/>
                  <a:pt x="1959" y="218"/>
                </a:cubicBezTo>
                <a:cubicBezTo>
                  <a:pt x="2062" y="253"/>
                  <a:pt x="2164" y="300"/>
                  <a:pt x="2253" y="362"/>
                </a:cubicBezTo>
                <a:close/>
                <a:moveTo>
                  <a:pt x="1966" y="1707"/>
                </a:moveTo>
                <a:cubicBezTo>
                  <a:pt x="2089" y="1823"/>
                  <a:pt x="2219" y="1925"/>
                  <a:pt x="2362" y="2007"/>
                </a:cubicBezTo>
                <a:cubicBezTo>
                  <a:pt x="2219" y="2034"/>
                  <a:pt x="2068" y="2048"/>
                  <a:pt x="1911" y="2048"/>
                </a:cubicBezTo>
                <a:cubicBezTo>
                  <a:pt x="1843" y="2048"/>
                  <a:pt x="1775" y="2041"/>
                  <a:pt x="1707" y="2041"/>
                </a:cubicBezTo>
                <a:cubicBezTo>
                  <a:pt x="1707" y="2028"/>
                  <a:pt x="1707" y="2014"/>
                  <a:pt x="1700" y="2000"/>
                </a:cubicBezTo>
                <a:cubicBezTo>
                  <a:pt x="1795" y="1911"/>
                  <a:pt x="1884" y="1809"/>
                  <a:pt x="1966" y="1707"/>
                </a:cubicBezTo>
                <a:close/>
                <a:moveTo>
                  <a:pt x="1502" y="137"/>
                </a:moveTo>
                <a:cubicBezTo>
                  <a:pt x="1577" y="137"/>
                  <a:pt x="1652" y="143"/>
                  <a:pt x="1727" y="157"/>
                </a:cubicBezTo>
                <a:cubicBezTo>
                  <a:pt x="1632" y="198"/>
                  <a:pt x="1536" y="239"/>
                  <a:pt x="1440" y="287"/>
                </a:cubicBezTo>
                <a:cubicBezTo>
                  <a:pt x="1434" y="239"/>
                  <a:pt x="1434" y="191"/>
                  <a:pt x="1434" y="143"/>
                </a:cubicBezTo>
                <a:cubicBezTo>
                  <a:pt x="1454" y="137"/>
                  <a:pt x="1481" y="137"/>
                  <a:pt x="1502" y="137"/>
                </a:cubicBezTo>
                <a:close/>
                <a:moveTo>
                  <a:pt x="1871" y="1604"/>
                </a:moveTo>
                <a:cubicBezTo>
                  <a:pt x="1795" y="1707"/>
                  <a:pt x="1713" y="1795"/>
                  <a:pt x="1625" y="1884"/>
                </a:cubicBezTo>
                <a:cubicBezTo>
                  <a:pt x="1591" y="1857"/>
                  <a:pt x="1550" y="1843"/>
                  <a:pt x="1502" y="1843"/>
                </a:cubicBezTo>
                <a:cubicBezTo>
                  <a:pt x="1413" y="1843"/>
                  <a:pt x="1338" y="1898"/>
                  <a:pt x="1311" y="1980"/>
                </a:cubicBezTo>
                <a:cubicBezTo>
                  <a:pt x="1038" y="1911"/>
                  <a:pt x="778" y="1809"/>
                  <a:pt x="546" y="1666"/>
                </a:cubicBezTo>
                <a:cubicBezTo>
                  <a:pt x="608" y="1434"/>
                  <a:pt x="710" y="1215"/>
                  <a:pt x="840" y="1024"/>
                </a:cubicBezTo>
                <a:cubicBezTo>
                  <a:pt x="853" y="1024"/>
                  <a:pt x="867" y="1031"/>
                  <a:pt x="887" y="1031"/>
                </a:cubicBezTo>
                <a:cubicBezTo>
                  <a:pt x="1004" y="1031"/>
                  <a:pt x="1092" y="942"/>
                  <a:pt x="1092" y="826"/>
                </a:cubicBezTo>
                <a:cubicBezTo>
                  <a:pt x="1092" y="799"/>
                  <a:pt x="1085" y="771"/>
                  <a:pt x="1079" y="744"/>
                </a:cubicBezTo>
                <a:cubicBezTo>
                  <a:pt x="1161" y="662"/>
                  <a:pt x="1242" y="594"/>
                  <a:pt x="1331" y="526"/>
                </a:cubicBezTo>
                <a:cubicBezTo>
                  <a:pt x="1406" y="935"/>
                  <a:pt x="1597" y="1304"/>
                  <a:pt x="1871" y="1604"/>
                </a:cubicBezTo>
                <a:close/>
                <a:moveTo>
                  <a:pt x="341" y="2219"/>
                </a:moveTo>
                <a:cubicBezTo>
                  <a:pt x="218" y="2014"/>
                  <a:pt x="143" y="1782"/>
                  <a:pt x="137" y="1529"/>
                </a:cubicBezTo>
                <a:cubicBezTo>
                  <a:pt x="218" y="1597"/>
                  <a:pt x="300" y="1666"/>
                  <a:pt x="389" y="1720"/>
                </a:cubicBezTo>
                <a:cubicBezTo>
                  <a:pt x="362" y="1871"/>
                  <a:pt x="341" y="2028"/>
                  <a:pt x="341" y="2185"/>
                </a:cubicBezTo>
                <a:cubicBezTo>
                  <a:pt x="341" y="2198"/>
                  <a:pt x="341" y="2212"/>
                  <a:pt x="341" y="2219"/>
                </a:cubicBezTo>
                <a:close/>
                <a:moveTo>
                  <a:pt x="430" y="1584"/>
                </a:moveTo>
                <a:cubicBezTo>
                  <a:pt x="328" y="1516"/>
                  <a:pt x="239" y="1440"/>
                  <a:pt x="150" y="1359"/>
                </a:cubicBezTo>
                <a:cubicBezTo>
                  <a:pt x="218" y="744"/>
                  <a:pt x="696" y="253"/>
                  <a:pt x="1304" y="157"/>
                </a:cubicBezTo>
                <a:cubicBezTo>
                  <a:pt x="1304" y="232"/>
                  <a:pt x="1311" y="300"/>
                  <a:pt x="1318" y="375"/>
                </a:cubicBezTo>
                <a:cubicBezTo>
                  <a:pt x="1201" y="457"/>
                  <a:pt x="1092" y="546"/>
                  <a:pt x="990" y="642"/>
                </a:cubicBezTo>
                <a:cubicBezTo>
                  <a:pt x="956" y="621"/>
                  <a:pt x="922" y="614"/>
                  <a:pt x="887" y="614"/>
                </a:cubicBezTo>
                <a:cubicBezTo>
                  <a:pt x="771" y="614"/>
                  <a:pt x="683" y="703"/>
                  <a:pt x="683" y="819"/>
                </a:cubicBezTo>
                <a:cubicBezTo>
                  <a:pt x="683" y="867"/>
                  <a:pt x="703" y="908"/>
                  <a:pt x="730" y="949"/>
                </a:cubicBezTo>
                <a:cubicBezTo>
                  <a:pt x="594" y="1140"/>
                  <a:pt x="492" y="1352"/>
                  <a:pt x="430" y="1584"/>
                </a:cubicBezTo>
                <a:close/>
                <a:moveTo>
                  <a:pt x="492" y="2417"/>
                </a:moveTo>
                <a:cubicBezTo>
                  <a:pt x="485" y="2342"/>
                  <a:pt x="478" y="2266"/>
                  <a:pt x="478" y="2185"/>
                </a:cubicBezTo>
                <a:cubicBezTo>
                  <a:pt x="478" y="2055"/>
                  <a:pt x="492" y="1925"/>
                  <a:pt x="519" y="1802"/>
                </a:cubicBezTo>
                <a:cubicBezTo>
                  <a:pt x="765" y="1946"/>
                  <a:pt x="1031" y="2055"/>
                  <a:pt x="1311" y="2116"/>
                </a:cubicBezTo>
                <a:cubicBezTo>
                  <a:pt x="1311" y="2123"/>
                  <a:pt x="1311" y="2123"/>
                  <a:pt x="1318" y="2130"/>
                </a:cubicBezTo>
                <a:cubicBezTo>
                  <a:pt x="1079" y="2287"/>
                  <a:pt x="806" y="2389"/>
                  <a:pt x="512" y="2437"/>
                </a:cubicBezTo>
                <a:cubicBezTo>
                  <a:pt x="498" y="2430"/>
                  <a:pt x="498" y="2423"/>
                  <a:pt x="492" y="2417"/>
                </a:cubicBezTo>
                <a:close/>
                <a:moveTo>
                  <a:pt x="1502" y="2867"/>
                </a:moveTo>
                <a:cubicBezTo>
                  <a:pt x="1167" y="2867"/>
                  <a:pt x="867" y="2744"/>
                  <a:pt x="628" y="2546"/>
                </a:cubicBezTo>
                <a:cubicBezTo>
                  <a:pt x="915" y="2492"/>
                  <a:pt x="1174" y="2383"/>
                  <a:pt x="1406" y="2225"/>
                </a:cubicBezTo>
                <a:cubicBezTo>
                  <a:pt x="1434" y="2246"/>
                  <a:pt x="1468" y="2253"/>
                  <a:pt x="1502" y="2253"/>
                </a:cubicBezTo>
                <a:cubicBezTo>
                  <a:pt x="1570" y="2253"/>
                  <a:pt x="1625" y="2219"/>
                  <a:pt x="1666" y="2171"/>
                </a:cubicBezTo>
                <a:cubicBezTo>
                  <a:pt x="1748" y="2178"/>
                  <a:pt x="1830" y="2185"/>
                  <a:pt x="1911" y="2185"/>
                </a:cubicBezTo>
                <a:cubicBezTo>
                  <a:pt x="2130" y="2185"/>
                  <a:pt x="2342" y="2157"/>
                  <a:pt x="2546" y="2109"/>
                </a:cubicBezTo>
                <a:cubicBezTo>
                  <a:pt x="2594" y="2130"/>
                  <a:pt x="2642" y="2157"/>
                  <a:pt x="2690" y="2171"/>
                </a:cubicBezTo>
                <a:cubicBezTo>
                  <a:pt x="2458" y="2587"/>
                  <a:pt x="2014" y="2867"/>
                  <a:pt x="1502" y="2867"/>
                </a:cubicBezTo>
                <a:close/>
                <a:moveTo>
                  <a:pt x="2560" y="1966"/>
                </a:moveTo>
                <a:cubicBezTo>
                  <a:pt x="2369" y="1871"/>
                  <a:pt x="2191" y="1741"/>
                  <a:pt x="2041" y="1591"/>
                </a:cubicBezTo>
                <a:cubicBezTo>
                  <a:pt x="2116" y="1475"/>
                  <a:pt x="2178" y="1352"/>
                  <a:pt x="2232" y="1229"/>
                </a:cubicBezTo>
                <a:cubicBezTo>
                  <a:pt x="2239" y="1229"/>
                  <a:pt x="2246" y="1229"/>
                  <a:pt x="2253" y="1229"/>
                </a:cubicBezTo>
                <a:cubicBezTo>
                  <a:pt x="2369" y="1229"/>
                  <a:pt x="2458" y="1140"/>
                  <a:pt x="2458" y="1024"/>
                </a:cubicBezTo>
                <a:cubicBezTo>
                  <a:pt x="2458" y="942"/>
                  <a:pt x="2410" y="874"/>
                  <a:pt x="2342" y="840"/>
                </a:cubicBezTo>
                <a:cubicBezTo>
                  <a:pt x="2369" y="717"/>
                  <a:pt x="2383" y="594"/>
                  <a:pt x="2383" y="464"/>
                </a:cubicBezTo>
                <a:cubicBezTo>
                  <a:pt x="2676" y="717"/>
                  <a:pt x="2860" y="1085"/>
                  <a:pt x="2860" y="1502"/>
                </a:cubicBezTo>
                <a:cubicBezTo>
                  <a:pt x="2860" y="1638"/>
                  <a:pt x="2840" y="1761"/>
                  <a:pt x="2806" y="1884"/>
                </a:cubicBezTo>
                <a:cubicBezTo>
                  <a:pt x="2731" y="1918"/>
                  <a:pt x="2649" y="1946"/>
                  <a:pt x="2560" y="1966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410595" y="78723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400" y="478155"/>
            <a:ext cx="4030980" cy="26962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6415" y="3174365"/>
            <a:ext cx="3452495" cy="33750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6430" y="3429000"/>
            <a:ext cx="3644900" cy="3006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animBg="1"/>
      <p:bldP spid="9" grpId="0" bldLvl="0" animBg="1"/>
      <p:bldP spid="10" grpId="0"/>
      <p:bldP spid="12" grpId="0"/>
      <p:bldP spid="13" grpId="0"/>
      <p:bldP spid="14" grpId="0"/>
      <p:bldP spid="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2654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ACCERLEATION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cxnSp>
        <p:nvCxnSpPr>
          <p:cNvPr id="4" name="直接连接符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CxnSpPr/>
          <p:nvPr/>
        </p:nvCxnSpPr>
        <p:spPr>
          <a:xfrm flipH="1">
            <a:off x="10649061" y="4874362"/>
            <a:ext cx="981419" cy="98141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18" name="Rounded Rectangle 48"/>
          <p:cNvSpPr/>
          <p:nvPr>
            <p:custDataLst>
              <p:tags r:id="rId1"/>
            </p:custDataLst>
          </p:nvPr>
        </p:nvSpPr>
        <p:spPr>
          <a:xfrm>
            <a:off x="369570" y="1310640"/>
            <a:ext cx="233299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PEFT-layer frozen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19" name="Rounded Rectangle 48"/>
          <p:cNvSpPr/>
          <p:nvPr>
            <p:custDataLst>
              <p:tags r:id="rId2"/>
            </p:custDataLst>
          </p:nvPr>
        </p:nvSpPr>
        <p:spPr>
          <a:xfrm>
            <a:off x="2802255" y="1311275"/>
            <a:ext cx="93599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FP16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240915"/>
            <a:ext cx="3275965" cy="2682240"/>
          </a:xfrm>
          <a:prstGeom prst="rect">
            <a:avLst/>
          </a:prstGeom>
        </p:spPr>
      </p:pic>
      <p:sp>
        <p:nvSpPr>
          <p:cNvPr id="44" name="Rectangle: Rounded Corners 25"/>
          <p:cNvSpPr/>
          <p:nvPr>
            <p:custDataLst>
              <p:tags r:id="rId4"/>
            </p:custDataLst>
          </p:nvPr>
        </p:nvSpPr>
        <p:spPr>
          <a:xfrm>
            <a:off x="842010" y="5142865"/>
            <a:ext cx="3079115" cy="762000"/>
          </a:xfrm>
          <a:prstGeom prst="roundRect">
            <a:avLst>
              <a:gd name="adj" fmla="val 16667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We froze the first 75% of the  Transformer encoder blocks.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63995" y="9423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WHY </a:t>
            </a:r>
            <a:r>
              <a:rPr lang="en-US" altLang="zh-CN"/>
              <a:t>first 75% percent?</a:t>
            </a:r>
            <a:endParaRPr lang="en-US" altLang="zh-CN"/>
          </a:p>
        </p:txBody>
      </p:sp>
      <p:cxnSp>
        <p:nvCxnSpPr>
          <p:cNvPr id="21" name="直接连接符 20"/>
          <p:cNvCxnSpPr/>
          <p:nvPr/>
        </p:nvCxnSpPr>
        <p:spPr>
          <a:xfrm>
            <a:off x="5906020" y="68055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 descr="e7d195523061f1c0f997f84450ea0ef7fb9e7fdde1a1cab961DFB7BEA434369E82AE11772130FB8683DD8BB219E1221882A8D7384A571BE3E1C45B0F3D197DA841CBDA507AB26D7BA49AFA18F78133BD0D67D24C7E2B7F730165A3522768939F90C852F289470A9AAF571006ED20D2C884DEAB695D8C2CA6D33AC633AF564284A6FAD7C89D535A7F"/>
          <p:cNvGrpSpPr/>
          <p:nvPr/>
        </p:nvGrpSpPr>
        <p:grpSpPr>
          <a:xfrm>
            <a:off x="9702785" y="2039957"/>
            <a:ext cx="2094230" cy="526742"/>
            <a:chOff x="634913" y="2316534"/>
            <a:chExt cx="2094230" cy="596346"/>
          </a:xfrm>
        </p:grpSpPr>
        <p:sp>
          <p:nvSpPr>
            <p:cNvPr id="12" name="圆角矩形 3"/>
            <p:cNvSpPr/>
            <p:nvPr/>
          </p:nvSpPr>
          <p:spPr>
            <a:xfrm rot="5400000">
              <a:off x="1382046" y="1639143"/>
              <a:ext cx="596346" cy="1951128"/>
            </a:xfrm>
            <a:prstGeom prst="roundRect">
              <a:avLst>
                <a:gd name="adj" fmla="val 43694"/>
              </a:avLst>
            </a:prstGeom>
            <a:noFill/>
            <a:ln w="19050" cap="flat" cmpd="sng" algn="ctr">
              <a:solidFill>
                <a:srgbClr val="3E3E3E"/>
              </a:solidFill>
              <a:prstDash val="solid"/>
              <a:miter lim="800000"/>
            </a:ln>
            <a:effectLst>
              <a:outerShdw blurRad="635000" dist="50800" dir="5400000" algn="ctr" rotWithShape="0">
                <a:srgbClr val="000000">
                  <a:alpha val="8000"/>
                </a:srgbClr>
              </a:outerShdw>
            </a:effectLst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34913" y="2389703"/>
              <a:ext cx="2094230" cy="45147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marR="0" lvl="0" indent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sym typeface="Times New Roman" panose="02020603050405020304"/>
                </a:rPr>
                <a:t>Common Feature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</p:grpSp>
      <p:sp>
        <p:nvSpPr>
          <p:cNvPr id="14" name="矩形 13" descr="e7d195523061f1c0f997f84450ea0ef7fb9e7fdde1a1cab961DFB7BEA434369E82AE11772130FB8683DD8BB219E1221882A8D7384A571BE3E1C45B0F3D197DA841CBDA507AB26D7BA49AFA18F78133BD0D67D24C7E2B7F730165A3522768939F90C852F289470A9AAF571006ED20D2C884DEAB695D8C2CA6D33AC633AF564284A6FAD7C89D535A7F"/>
          <p:cNvSpPr/>
          <p:nvPr/>
        </p:nvSpPr>
        <p:spPr>
          <a:xfrm>
            <a:off x="5979283" y="1864278"/>
            <a:ext cx="3085465" cy="76835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400" b="1" dirty="0">
                <a:ln w="254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Early Layer</a:t>
            </a:r>
            <a:endParaRPr lang="en-US" altLang="zh-CN" sz="4400" b="1" dirty="0">
              <a:ln w="254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691997" y="4148792"/>
            <a:ext cx="2115820" cy="526742"/>
            <a:chOff x="624115" y="2316534"/>
            <a:chExt cx="2115820" cy="596346"/>
          </a:xfrm>
        </p:grpSpPr>
        <p:sp>
          <p:nvSpPr>
            <p:cNvPr id="9" name="圆角矩形 32"/>
            <p:cNvSpPr/>
            <p:nvPr/>
          </p:nvSpPr>
          <p:spPr>
            <a:xfrm rot="5400000">
              <a:off x="1382046" y="1639143"/>
              <a:ext cx="596346" cy="1951128"/>
            </a:xfrm>
            <a:prstGeom prst="roundRect">
              <a:avLst>
                <a:gd name="adj" fmla="val 43694"/>
              </a:avLst>
            </a:prstGeom>
            <a:noFill/>
            <a:ln w="19050" cap="flat" cmpd="sng" algn="ctr">
              <a:solidFill>
                <a:srgbClr val="3E3E3E"/>
              </a:solidFill>
              <a:prstDash val="solid"/>
              <a:miter lim="800000"/>
            </a:ln>
            <a:effectLst>
              <a:outerShdw blurRad="635000" dist="50800" dir="5400000" algn="ctr" rotWithShape="0">
                <a:srgbClr val="000000">
                  <a:alpha val="8000"/>
                </a:srgbClr>
              </a:outerShdw>
            </a:effectLst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24115" y="2389703"/>
              <a:ext cx="2115820" cy="45147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marR="0" lvl="0" indent="0" algn="ctr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sym typeface="Times New Roman" panose="02020603050405020304"/>
                </a:rPr>
                <a:t>High level feature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978863" y="4020103"/>
            <a:ext cx="3131185" cy="706755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 w="25400">
                  <a:noFill/>
                </a:ln>
                <a:solidFill>
                  <a:srgbClr val="3E3E3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Higher Layer</a:t>
            </a:r>
            <a:endParaRPr kumimoji="0" lang="en-US" altLang="zh-CN" sz="4000" b="1" i="0" u="none" strike="noStrike" kern="0" cap="none" spc="0" normalizeH="0" baseline="0" noProof="0" dirty="0">
              <a:ln w="25400">
                <a:noFill/>
              </a:ln>
              <a:solidFill>
                <a:srgbClr val="3E3E3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9160" y="268478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Capture fine-grained, task-agnostic details Examples: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 audio: frequency patterns, phonemes, harmonics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068695" y="478599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Encode abstract, task-specific semantics Examples: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In audio: linguistic meaning, speaker traits, intent</a:t>
            </a:r>
            <a:endParaRPr lang="en-US" altLang="zh-CN"/>
          </a:p>
        </p:txBody>
      </p:sp>
      <p:sp>
        <p:nvSpPr>
          <p:cNvPr id="25" name="Rounded Rectangle 48"/>
          <p:cNvSpPr/>
          <p:nvPr>
            <p:custDataLst>
              <p:tags r:id="rId5"/>
            </p:custDataLst>
          </p:nvPr>
        </p:nvSpPr>
        <p:spPr>
          <a:xfrm>
            <a:off x="3837940" y="1311275"/>
            <a:ext cx="2332990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Gradient Accumulation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bldLvl="0" animBg="1"/>
      <p:bldP spid="18" grpId="0" bldLvl="0" animBg="1"/>
      <p:bldP spid="19" grpId="0" bldLvl="0" animBg="1"/>
      <p:bldP spid="14" grpId="0"/>
      <p:bldP spid="20" grpId="0"/>
      <p:bldP spid="2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grpSp>
        <p:nvGrpSpPr>
          <p:cNvPr id="2" name="组合 1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GrpSpPr/>
          <p:nvPr>
            <p:custDataLst>
              <p:tags r:id="rId1"/>
            </p:custDataLst>
          </p:nvPr>
        </p:nvGrpSpPr>
        <p:grpSpPr>
          <a:xfrm>
            <a:off x="6085441" y="1383756"/>
            <a:ext cx="595035" cy="584775"/>
            <a:chOff x="1085450" y="2111368"/>
            <a:chExt cx="595035" cy="584775"/>
          </a:xfrm>
          <a:solidFill>
            <a:schemeClr val="tx1"/>
          </a:solidFill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143574" y="2173856"/>
              <a:ext cx="466151" cy="466151"/>
            </a:xfrm>
            <a:prstGeom prst="rect">
              <a:avLst/>
            </a:prstGeom>
            <a:grpFill/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4" name="文本框 3" descr="e7d195523061f1c0e54b3b90bafc641a2c6a3468f1e1c48c196C252863776654156BCA400C374C1654BEED7D8BCC08FC1E667788D3926281AFF996C499852EA9603432850FCEF9F2176B30EAFBC4014F82A2A44AA89C5B8B5D9241C798900441670D4BD13743EE9998B75CBF9E3A03B8250C92885C62E57C98C832F2700177CEFBD2507FD43CB7F7"/>
            <p:cNvSpPr txBox="1"/>
            <p:nvPr>
              <p:custDataLst>
                <p:tags r:id="rId3"/>
              </p:custDataLst>
            </p:nvPr>
          </p:nvSpPr>
          <p:spPr>
            <a:xfrm>
              <a:off x="1085450" y="2111368"/>
              <a:ext cx="595035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3EFE5"/>
                  </a:solidFill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01</a:t>
              </a:r>
              <a:endParaRPr lang="zh-CN" altLang="en-US" sz="3200" dirty="0">
                <a:solidFill>
                  <a:srgbClr val="F3EFE5"/>
                </a:solidFill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</p:grpSp>
      <p:grpSp>
        <p:nvGrpSpPr>
          <p:cNvPr id="6" name="组合 5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GrpSpPr/>
          <p:nvPr>
            <p:custDataLst>
              <p:tags r:id="rId4"/>
            </p:custDataLst>
          </p:nvPr>
        </p:nvGrpSpPr>
        <p:grpSpPr>
          <a:xfrm>
            <a:off x="981946" y="3482841"/>
            <a:ext cx="589280" cy="583565"/>
            <a:chOff x="1085450" y="2111368"/>
            <a:chExt cx="589280" cy="583565"/>
          </a:xfrm>
          <a:solidFill>
            <a:schemeClr val="tx1"/>
          </a:solidFill>
        </p:grpSpPr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1143574" y="2173856"/>
              <a:ext cx="466151" cy="466151"/>
            </a:xfrm>
            <a:prstGeom prst="rect">
              <a:avLst/>
            </a:prstGeom>
            <a:grpFill/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10" name="文本框 9" descr="e7d195523061f1c0e54b3b90bafc641a2c6a3468f1e1c48c196C252863776654156BCA400C374C1654BEED7D8BCC08FC1E667788D3926281AFF996C499852EA9603432850FCEF9F2176B30EAFBC4014F82A2A44AA89C5B8B5D9241C798900441670D4BD13743EE9998B75CBF9E3A03B8250C92885C62E57C98C832F2700177CEFBD2507FD43CB7F7"/>
            <p:cNvSpPr txBox="1"/>
            <p:nvPr>
              <p:custDataLst>
                <p:tags r:id="rId6"/>
              </p:custDataLst>
            </p:nvPr>
          </p:nvSpPr>
          <p:spPr>
            <a:xfrm>
              <a:off x="1085450" y="2111368"/>
              <a:ext cx="589280" cy="5835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3EFE5"/>
                  </a:solidFill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03</a:t>
              </a:r>
              <a:endParaRPr lang="zh-CN" altLang="en-US" sz="3200" dirty="0">
                <a:solidFill>
                  <a:srgbClr val="F3EFE5"/>
                </a:solidFill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</p:grpSp>
      <p:grpSp>
        <p:nvGrpSpPr>
          <p:cNvPr id="12" name="组合 11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GrpSpPr/>
          <p:nvPr>
            <p:custDataLst>
              <p:tags r:id="rId7"/>
            </p:custDataLst>
          </p:nvPr>
        </p:nvGrpSpPr>
        <p:grpSpPr>
          <a:xfrm>
            <a:off x="991471" y="1320441"/>
            <a:ext cx="589280" cy="583565"/>
            <a:chOff x="1085450" y="2111368"/>
            <a:chExt cx="589280" cy="583565"/>
          </a:xfrm>
          <a:solidFill>
            <a:schemeClr val="tx1"/>
          </a:solidFill>
        </p:grpSpPr>
        <p:sp>
          <p:nvSpPr>
            <p:cNvPr id="13" name="矩形 12"/>
            <p:cNvSpPr/>
            <p:nvPr>
              <p:custDataLst>
                <p:tags r:id="rId8"/>
              </p:custDataLst>
            </p:nvPr>
          </p:nvSpPr>
          <p:spPr>
            <a:xfrm>
              <a:off x="1143574" y="2173856"/>
              <a:ext cx="466151" cy="466151"/>
            </a:xfrm>
            <a:prstGeom prst="rect">
              <a:avLst/>
            </a:prstGeom>
            <a:grpFill/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14" name="文本框 13" descr="e7d195523061f1c0e54b3b90bafc641a2c6a3468f1e1c48c196C252863776654156BCA400C374C1654BEED7D8BCC08FC1E667788D3926281AFF996C499852EA9603432850FCEF9F2176B30EAFBC4014F82A2A44AA89C5B8B5D9241C798900441670D4BD13743EE9998B75CBF9E3A03B8250C92885C62E57C98C832F2700177CEFBD2507FD43CB7F7"/>
            <p:cNvSpPr txBox="1"/>
            <p:nvPr>
              <p:custDataLst>
                <p:tags r:id="rId9"/>
              </p:custDataLst>
            </p:nvPr>
          </p:nvSpPr>
          <p:spPr>
            <a:xfrm>
              <a:off x="1085450" y="2111368"/>
              <a:ext cx="589280" cy="5835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3EFE5"/>
                  </a:solidFill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02</a:t>
              </a:r>
              <a:endParaRPr lang="zh-CN" altLang="en-US" sz="3200" dirty="0">
                <a:solidFill>
                  <a:srgbClr val="F3EFE5"/>
                </a:solidFill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</p:grpSp>
      <p:grpSp>
        <p:nvGrpSpPr>
          <p:cNvPr id="18" name="Group 25" descr="e7d195523061f1c08d347f6bf0421bdacd46f3c1815d51b81E1CE79090F8942429A56C6AE2B3163BABA1A3FCE285BEC4FF43A5085572A94AD2C0A17AE448F24FA68DD62479D8C0666FEB6710638384D2F47D54AD7F2B38C3B3201427C66163307D06E69945807F20D554579ED3BA1CDBE7C70C27D334684D3B2DF7D1C522E5C239811152D333AEF231E5E7F3656247FE"/>
          <p:cNvGrpSpPr/>
          <p:nvPr>
            <p:custDataLst>
              <p:tags r:id="rId10"/>
            </p:custDataLst>
          </p:nvPr>
        </p:nvGrpSpPr>
        <p:grpSpPr>
          <a:xfrm>
            <a:off x="6867598" y="1149937"/>
            <a:ext cx="3328123" cy="1168529"/>
            <a:chOff x="2223374" y="1845832"/>
            <a:chExt cx="3872626" cy="1168530"/>
          </a:xfrm>
        </p:grpSpPr>
        <p:sp>
          <p:nvSpPr>
            <p:cNvPr id="19" name="Rectangle 6"/>
            <p:cNvSpPr/>
            <p:nvPr>
              <p:custDataLst>
                <p:tags r:id="rId11"/>
              </p:custDataLst>
            </p:nvPr>
          </p:nvSpPr>
          <p:spPr>
            <a:xfrm>
              <a:off x="2228602" y="2182511"/>
              <a:ext cx="3867398" cy="831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065" dirty="0">
                  <a:solidFill>
                    <a:prstClr val="white">
                      <a:lumMod val="50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 Light" panose="020B0502040204020203" pitchFamily="34" charset="0"/>
                  <a:sym typeface="Times New Roman" panose="02020603050405020304"/>
                </a:rPr>
                <a:t>IF training loss ↓ but val loss </a:t>
              </a:r>
              <a:r>
                <a:rPr lang="en-US" altLang="zh-CN" sz="1065" dirty="0">
                  <a:solidFill>
                    <a:prstClr val="white">
                      <a:lumMod val="50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 Light" panose="020B0502040204020203" pitchFamily="34" charset="0"/>
                  <a:sym typeface="Times New Roman" panose="02020603050405020304"/>
                </a:rPr>
                <a:t>↑</a:t>
              </a:r>
              <a:endParaRPr lang="en-US" altLang="zh-CN" sz="1065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065" dirty="0">
                  <a:solidFill>
                    <a:prstClr val="white">
                      <a:lumMod val="50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 Light" panose="020B0502040204020203" pitchFamily="34" charset="0"/>
                  <a:sym typeface="Times New Roman" panose="02020603050405020304"/>
                </a:rPr>
                <a:t>Stop training to avoid overfitting</a:t>
              </a:r>
              <a:endParaRPr lang="en-US" altLang="zh-CN" sz="1065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  <a:p>
              <a:pPr defTabSz="914400">
                <a:lnSpc>
                  <a:spcPct val="150000"/>
                </a:lnSpc>
              </a:pPr>
              <a:endParaRPr lang="en-US" altLang="zh-CN" sz="1065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</p:txBody>
        </p:sp>
        <p:sp>
          <p:nvSpPr>
            <p:cNvPr id="20" name="Rectangle 8"/>
            <p:cNvSpPr/>
            <p:nvPr>
              <p:custDataLst>
                <p:tags r:id="rId12"/>
              </p:custDataLst>
            </p:nvPr>
          </p:nvSpPr>
          <p:spPr>
            <a:xfrm>
              <a:off x="2223374" y="1845832"/>
              <a:ext cx="2653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sz="1600" b="1" dirty="0">
                  <a:solidFill>
                    <a:schemeClr val="tx1"/>
                  </a:solidFill>
                  <a:latin typeface="Times New Roman" panose="02020603050405020304"/>
                  <a:ea typeface="微软雅黑" panose="020B0503020204020204" pitchFamily="34" charset="-122"/>
                  <a:cs typeface="Segoe UI" panose="020B0502040204020203" pitchFamily="34" charset="0"/>
                  <a:sym typeface="Times New Roman" panose="02020603050405020304"/>
                </a:rPr>
                <a:t>Early stopping</a:t>
              </a:r>
              <a:endParaRPr lang="en-US" sz="1600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cs typeface="Segoe UI" panose="020B0502040204020203" pitchFamily="34" charset="0"/>
                <a:sym typeface="Times New Roman" panose="02020603050405020304"/>
              </a:endParaRPr>
            </a:p>
          </p:txBody>
        </p:sp>
      </p:grpSp>
      <p:grpSp>
        <p:nvGrpSpPr>
          <p:cNvPr id="21" name="Group 26" descr="e7d195523061f1c08d347f6bf0421bdacd46f3c1815d51b81E1CE79090F8942429A56C6AE2B3163BABA1A3FCE285BEC4FF43A5085572A94AD2C0A17AE448F24FA68DD62479D8C0666FEB6710638384D2F47D54AD7F2B38C3B3201427C66163307D06E69945807F20D554579ED3BA1CDBE7C70C27D334684D3B2DF7D1C522E5C239811152D333AEF231E5E7F3656247FE"/>
          <p:cNvGrpSpPr/>
          <p:nvPr>
            <p:custDataLst>
              <p:tags r:id="rId13"/>
            </p:custDataLst>
          </p:nvPr>
        </p:nvGrpSpPr>
        <p:grpSpPr>
          <a:xfrm>
            <a:off x="1764103" y="3282188"/>
            <a:ext cx="3328123" cy="1168529"/>
            <a:chOff x="2223374" y="3299908"/>
            <a:chExt cx="3872626" cy="1168530"/>
          </a:xfrm>
        </p:grpSpPr>
        <p:sp>
          <p:nvSpPr>
            <p:cNvPr id="22" name="Rectangle 11"/>
            <p:cNvSpPr/>
            <p:nvPr>
              <p:custDataLst>
                <p:tags r:id="rId14"/>
              </p:custDataLst>
            </p:nvPr>
          </p:nvSpPr>
          <p:spPr>
            <a:xfrm>
              <a:off x="2228602" y="3636587"/>
              <a:ext cx="3867398" cy="831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065" dirty="0">
                  <a:solidFill>
                    <a:prstClr val="white">
                      <a:lumMod val="50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 Light" panose="020B0502040204020203" pitchFamily="34" charset="0"/>
                  <a:sym typeface="Times New Roman" panose="02020603050405020304"/>
                </a:rPr>
                <a:t>l2 Reluarzation, also called weight decay</a:t>
              </a:r>
              <a:endParaRPr lang="en-US" altLang="zh-CN" sz="1065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065" dirty="0">
                  <a:solidFill>
                    <a:prstClr val="white">
                      <a:lumMod val="50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 Light" panose="020B0502040204020203" pitchFamily="34" charset="0"/>
                  <a:sym typeface="Times New Roman" panose="02020603050405020304"/>
                </a:rPr>
                <a:t>rigde regression</a:t>
              </a:r>
              <a:endParaRPr lang="en-US" altLang="zh-CN" sz="1065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065" dirty="0">
                  <a:solidFill>
                    <a:prstClr val="white">
                      <a:lumMod val="50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 Light" panose="020B0502040204020203" pitchFamily="34" charset="0"/>
                  <a:sym typeface="Times New Roman" panose="02020603050405020304"/>
                </a:rPr>
                <a:t>params penalties</a:t>
              </a:r>
              <a:endParaRPr lang="en-US" altLang="zh-CN" sz="1065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</p:txBody>
        </p:sp>
        <p:sp>
          <p:nvSpPr>
            <p:cNvPr id="23" name="Rectangle 12"/>
            <p:cNvSpPr/>
            <p:nvPr>
              <p:custDataLst>
                <p:tags r:id="rId15"/>
              </p:custDataLst>
            </p:nvPr>
          </p:nvSpPr>
          <p:spPr>
            <a:xfrm>
              <a:off x="2223374" y="3299908"/>
              <a:ext cx="2653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" panose="020B0502040204020203" pitchFamily="34" charset="0"/>
                  <a:sym typeface="Times New Roman" panose="02020603050405020304"/>
                </a:rPr>
                <a:t>Regularzation</a:t>
              </a:r>
              <a:endParaRPr lang="en-US" sz="1600" b="1" dirty="0">
                <a:solidFill>
                  <a:prstClr val="white">
                    <a:lumMod val="6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" panose="020B0502040204020203" pitchFamily="34" charset="0"/>
                <a:sym typeface="Times New Roman" panose="02020603050405020304"/>
              </a:endParaRPr>
            </a:p>
          </p:txBody>
        </p:sp>
      </p:grpSp>
      <p:grpSp>
        <p:nvGrpSpPr>
          <p:cNvPr id="24" name="Group 27" descr="e7d195523061f1c08d347f6bf0421bdacd46f3c1815d51b81E1CE79090F8942429A56C6AE2B3163BABA1A3FCE285BEC4FF43A5085572A94AD2C0A17AE448F24FA68DD62479D8C0666FEB6710638384D2F47D54AD7F2B38C3B3201427C66163307D06E69945807F20D554579ED3BA1CDBE7C70C27D334684D3B2DF7D1C522E5C239811152D333AEF231E5E7F3656247FE"/>
          <p:cNvGrpSpPr/>
          <p:nvPr>
            <p:custDataLst>
              <p:tags r:id="rId16"/>
            </p:custDataLst>
          </p:nvPr>
        </p:nvGrpSpPr>
        <p:grpSpPr>
          <a:xfrm>
            <a:off x="1768402" y="1149759"/>
            <a:ext cx="3328123" cy="704980"/>
            <a:chOff x="2218148" y="4750774"/>
            <a:chExt cx="3872626" cy="704979"/>
          </a:xfrm>
        </p:grpSpPr>
        <p:sp>
          <p:nvSpPr>
            <p:cNvPr id="25" name="Rectangle 15"/>
            <p:cNvSpPr/>
            <p:nvPr>
              <p:custDataLst>
                <p:tags r:id="rId17"/>
              </p:custDataLst>
            </p:nvPr>
          </p:nvSpPr>
          <p:spPr>
            <a:xfrm>
              <a:off x="2223376" y="5087453"/>
              <a:ext cx="3867398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 Light" panose="020B0502040204020203" pitchFamily="34" charset="0"/>
                  <a:sym typeface="Times New Roman" panose="02020603050405020304"/>
                </a:rPr>
                <a:t>get_linear_schedule_with_warmup</a:t>
              </a:r>
              <a:endParaRPr lang="en-US" altLang="zh-CN" sz="1200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</p:txBody>
        </p:sp>
        <p:sp>
          <p:nvSpPr>
            <p:cNvPr id="26" name="Rectangle 16"/>
            <p:cNvSpPr/>
            <p:nvPr>
              <p:custDataLst>
                <p:tags r:id="rId18"/>
              </p:custDataLst>
            </p:nvPr>
          </p:nvSpPr>
          <p:spPr>
            <a:xfrm>
              <a:off x="2218148" y="4750774"/>
              <a:ext cx="2653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sz="1600" b="1" dirty="0">
                  <a:solidFill>
                    <a:schemeClr val="tx1"/>
                  </a:solidFill>
                  <a:latin typeface="Times New Roman" panose="02020603050405020304"/>
                  <a:ea typeface="微软雅黑" panose="020B0503020204020204" pitchFamily="34" charset="-122"/>
                  <a:cs typeface="Segoe UI" panose="020B0502040204020203" pitchFamily="34" charset="0"/>
                  <a:sym typeface="Times New Roman" panose="02020603050405020304"/>
                </a:rPr>
                <a:t>learning rate scheduler</a:t>
              </a:r>
              <a:endParaRPr lang="en-US" sz="1600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cs typeface="Segoe UI" panose="020B0502040204020203" pitchFamily="34" charset="0"/>
                <a:sym typeface="Times New Roman" panose="02020603050405020304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5689600" y="972185"/>
            <a:ext cx="17145" cy="5250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>
            <p:custDataLst>
              <p:tags r:id="rId19"/>
            </p:custDataLst>
          </p:nvPr>
        </p:nvGrpSpPr>
        <p:grpSpPr>
          <a:xfrm>
            <a:off x="1379220" y="3133090"/>
            <a:ext cx="9349740" cy="117475"/>
            <a:chOff x="2445258" y="3544488"/>
            <a:chExt cx="8163112" cy="117680"/>
          </a:xfrm>
        </p:grpSpPr>
        <p:cxnSp>
          <p:nvCxnSpPr>
            <p:cNvPr id="30" name="直接连接符 29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CxnSpPr>
              <a:stCxn id="31" idx="3"/>
            </p:cNvCxnSpPr>
            <p:nvPr/>
          </p:nvCxnSpPr>
          <p:spPr>
            <a:xfrm>
              <a:off x="2562938" y="3603328"/>
              <a:ext cx="8045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/>
            <p:nvPr>
              <p:custDataLst>
                <p:tags r:id="rId20"/>
              </p:custDataLst>
            </p:nvPr>
          </p:nvSpPr>
          <p:spPr>
            <a:xfrm>
              <a:off x="2445258" y="3544488"/>
              <a:ext cx="117680" cy="11768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113556"/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endParaRPr>
            </a:p>
          </p:txBody>
        </p:sp>
      </p:grpSp>
      <p:sp>
        <p:nvSpPr>
          <p:cNvPr id="15" name="文本框 14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305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OTHER TECHNI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31560" y="23183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patient=3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375" y="4429125"/>
            <a:ext cx="2769235" cy="21697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76880" y="4006850"/>
            <a:ext cx="2419985" cy="5530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09460" y="3482975"/>
            <a:ext cx="2847975" cy="3124200"/>
          </a:xfrm>
          <a:prstGeom prst="rect">
            <a:avLst/>
          </a:prstGeom>
        </p:spPr>
      </p:pic>
      <p:grpSp>
        <p:nvGrpSpPr>
          <p:cNvPr id="32" name="组合 31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GrpSpPr/>
          <p:nvPr>
            <p:custDataLst>
              <p:tags r:id="rId24"/>
            </p:custDataLst>
          </p:nvPr>
        </p:nvGrpSpPr>
        <p:grpSpPr>
          <a:xfrm>
            <a:off x="6143861" y="3482841"/>
            <a:ext cx="589280" cy="583565"/>
            <a:chOff x="1085450" y="2111368"/>
            <a:chExt cx="589280" cy="583565"/>
          </a:xfrm>
          <a:solidFill>
            <a:schemeClr val="tx1"/>
          </a:solidFill>
        </p:grpSpPr>
        <p:sp>
          <p:nvSpPr>
            <p:cNvPr id="33" name="矩形 32"/>
            <p:cNvSpPr/>
            <p:nvPr>
              <p:custDataLst>
                <p:tags r:id="rId25"/>
              </p:custDataLst>
            </p:nvPr>
          </p:nvSpPr>
          <p:spPr>
            <a:xfrm>
              <a:off x="1143574" y="2173856"/>
              <a:ext cx="466151" cy="466151"/>
            </a:xfrm>
            <a:prstGeom prst="rect">
              <a:avLst/>
            </a:prstGeom>
            <a:grpFill/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34" name="文本框 33" descr="e7d195523061f1c0e54b3b90bafc641a2c6a3468f1e1c48c196C252863776654156BCA400C374C1654BEED7D8BCC08FC1E667788D3926281AFF996C499852EA9603432850FCEF9F2176B30EAFBC4014F82A2A44AA89C5B8B5D9241C798900441670D4BD13743EE9998B75CBF9E3A03B8250C92885C62E57C98C832F2700177CEFBD2507FD43CB7F7"/>
            <p:cNvSpPr txBox="1"/>
            <p:nvPr>
              <p:custDataLst>
                <p:tags r:id="rId26"/>
              </p:custDataLst>
            </p:nvPr>
          </p:nvSpPr>
          <p:spPr>
            <a:xfrm>
              <a:off x="1085450" y="2111368"/>
              <a:ext cx="589280" cy="5835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3200" dirty="0">
                  <a:solidFill>
                    <a:srgbClr val="F3EFE5"/>
                  </a:solidFill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04</a:t>
              </a:r>
              <a:endParaRPr lang="zh-CN" altLang="en-US" sz="3200" dirty="0">
                <a:solidFill>
                  <a:srgbClr val="F3EFE5"/>
                </a:solidFill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488440" y="22580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for balancing the languages</a:t>
            </a:r>
            <a:endParaRPr lang="en-US" altLang="zh-CN"/>
          </a:p>
          <a:p>
            <a:r>
              <a:rPr lang="en-US" altLang="zh-CN"/>
              <a:t>we use macro wer as controller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1" grpId="0" bldLvl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53440" y="478155"/>
            <a:ext cx="3305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SpecAugmentation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grpSp>
        <p:nvGrpSpPr>
          <p:cNvPr id="2" name="组合 1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GrpSpPr/>
          <p:nvPr>
            <p:custDataLst>
              <p:tags r:id="rId1"/>
            </p:custDataLst>
          </p:nvPr>
        </p:nvGrpSpPr>
        <p:grpSpPr>
          <a:xfrm>
            <a:off x="1085451" y="1981926"/>
            <a:ext cx="595035" cy="584775"/>
            <a:chOff x="1085450" y="2111368"/>
            <a:chExt cx="595035" cy="584775"/>
          </a:xfrm>
          <a:solidFill>
            <a:schemeClr val="tx1"/>
          </a:solidFill>
        </p:grpSpPr>
        <p:sp>
          <p:nvSpPr>
            <p:cNvPr id="3" name="矩形 2"/>
            <p:cNvSpPr/>
            <p:nvPr>
              <p:custDataLst>
                <p:tags r:id="rId2"/>
              </p:custDataLst>
            </p:nvPr>
          </p:nvSpPr>
          <p:spPr>
            <a:xfrm>
              <a:off x="1143574" y="2173856"/>
              <a:ext cx="466151" cy="466151"/>
            </a:xfrm>
            <a:prstGeom prst="rect">
              <a:avLst/>
            </a:prstGeom>
            <a:grpFill/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4" name="文本框 3" descr="e7d195523061f1c0e54b3b90bafc641a2c6a3468f1e1c48c196C252863776654156BCA400C374C1654BEED7D8BCC08FC1E667788D3926281AFF996C499852EA9603432850FCEF9F2176B30EAFBC4014F82A2A44AA89C5B8B5D9241C798900441670D4BD13743EE9998B75CBF9E3A03B8250C92885C62E57C98C832F2700177CEFBD2507FD43CB7F7"/>
            <p:cNvSpPr txBox="1"/>
            <p:nvPr>
              <p:custDataLst>
                <p:tags r:id="rId3"/>
              </p:custDataLst>
            </p:nvPr>
          </p:nvSpPr>
          <p:spPr>
            <a:xfrm>
              <a:off x="1085450" y="2111368"/>
              <a:ext cx="595035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rgbClr val="F3EFE5"/>
                  </a:solidFill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01</a:t>
              </a:r>
              <a:endParaRPr lang="zh-CN" altLang="en-US" sz="3200" dirty="0">
                <a:solidFill>
                  <a:srgbClr val="F3EFE5"/>
                </a:solidFill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</p:grpSp>
      <p:grpSp>
        <p:nvGrpSpPr>
          <p:cNvPr id="18" name="Group 25" descr="e7d195523061f1c08d347f6bf0421bdacd46f3c1815d51b81E1CE79090F8942429A56C6AE2B3163BABA1A3FCE285BEC4FF43A5085572A94AD2C0A17AE448F24FA68DD62479D8C0666FEB6710638384D2F47D54AD7F2B38C3B3201427C66163307D06E69945807F20D554579ED3BA1CDBE7C70C27D334684D3B2DF7D1C522E5C239811152D333AEF231E5E7F3656247FE"/>
          <p:cNvGrpSpPr/>
          <p:nvPr>
            <p:custDataLst>
              <p:tags r:id="rId4"/>
            </p:custDataLst>
          </p:nvPr>
        </p:nvGrpSpPr>
        <p:grpSpPr>
          <a:xfrm>
            <a:off x="1867608" y="1748107"/>
            <a:ext cx="3328034" cy="3592195"/>
            <a:chOff x="2223374" y="1845832"/>
            <a:chExt cx="3872523" cy="3592199"/>
          </a:xfrm>
        </p:grpSpPr>
        <p:sp>
          <p:nvSpPr>
            <p:cNvPr id="19" name="Rectangle 6"/>
            <p:cNvSpPr/>
            <p:nvPr>
              <p:custDataLst>
                <p:tags r:id="rId5"/>
              </p:custDataLst>
            </p:nvPr>
          </p:nvSpPr>
          <p:spPr>
            <a:xfrm>
              <a:off x="2228546" y="2182382"/>
              <a:ext cx="3867351" cy="325564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 Light" panose="020B0502040204020203" pitchFamily="34" charset="0"/>
                  <a:sym typeface="Times New Roman" panose="02020603050405020304"/>
                </a:rPr>
                <a:t> It randomly selects frequency bands (horizontal slices in a spectrogram) and masks them (sets them to zero), simulating scenarios where certain frequency information is missing—like due to noise or channel distortion.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  <a:p>
              <a:pPr defTabSz="914400">
                <a:lnSpc>
                  <a:spcPct val="150000"/>
                </a:lnSpc>
              </a:pP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  <a:p>
              <a:pPr defTabSz="914400">
                <a:lnSpc>
                  <a:spcPct val="150000"/>
                </a:lnSpc>
              </a:pP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>
                      <a:lumMod val="50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 Light" panose="020B0502040204020203" pitchFamily="34" charset="0"/>
                  <a:sym typeface="Times New Roman" panose="02020603050405020304"/>
                </a:rPr>
                <a:t> it helps improve model robustness and generalization, especially in low-resource or noisy environments.</a:t>
              </a:r>
              <a:endParaRPr lang="en-US" altLang="zh-CN" sz="1600" dirty="0">
                <a:solidFill>
                  <a:prstClr val="white">
                    <a:lumMod val="50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 Light" panose="020B0502040204020203" pitchFamily="34" charset="0"/>
                <a:sym typeface="Times New Roman" panose="02020603050405020304"/>
              </a:endParaRPr>
            </a:p>
          </p:txBody>
        </p:sp>
        <p:sp>
          <p:nvSpPr>
            <p:cNvPr id="20" name="Rectangle 8"/>
            <p:cNvSpPr/>
            <p:nvPr>
              <p:custDataLst>
                <p:tags r:id="rId6"/>
              </p:custDataLst>
            </p:nvPr>
          </p:nvSpPr>
          <p:spPr>
            <a:xfrm>
              <a:off x="2223374" y="1845832"/>
              <a:ext cx="265332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" panose="020B0502040204020203" pitchFamily="34" charset="0"/>
                  <a:sym typeface="Times New Roman" panose="02020603050405020304"/>
                </a:rPr>
                <a:t>M</a:t>
              </a:r>
              <a:r>
                <a:rPr 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/>
                  <a:ea typeface="微软雅黑" panose="020B0503020204020204" pitchFamily="34" charset="-122"/>
                  <a:cs typeface="Segoe UI" panose="020B0502040204020203" pitchFamily="34" charset="0"/>
                  <a:sym typeface="Times New Roman" panose="02020603050405020304"/>
                </a:rPr>
                <a:t>ethods</a:t>
              </a:r>
              <a:endPara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" panose="020B0502040204020203" pitchFamily="34" charset="0"/>
                <a:sym typeface="Times New Roman" panose="02020603050405020304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5689600" y="972185"/>
            <a:ext cx="17145" cy="5250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7"/>
            </p:custDataLst>
          </p:nvPr>
        </p:nvSpPr>
        <p:spPr>
          <a:xfrm rot="5400000">
            <a:off x="11209655" y="-1304925"/>
            <a:ext cx="134620" cy="117475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1980" y="424180"/>
            <a:ext cx="3605530" cy="3682365"/>
          </a:xfrm>
          <a:prstGeom prst="rect">
            <a:avLst/>
          </a:prstGeom>
        </p:spPr>
      </p:pic>
      <p:grpSp>
        <p:nvGrpSpPr>
          <p:cNvPr id="16" name="组合 15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GrpSpPr/>
          <p:nvPr>
            <p:custDataLst>
              <p:tags r:id="rId9"/>
            </p:custDataLst>
          </p:nvPr>
        </p:nvGrpSpPr>
        <p:grpSpPr>
          <a:xfrm>
            <a:off x="1085451" y="4653371"/>
            <a:ext cx="589280" cy="583565"/>
            <a:chOff x="1085450" y="2111368"/>
            <a:chExt cx="589280" cy="583565"/>
          </a:xfrm>
          <a:solidFill>
            <a:schemeClr val="tx1"/>
          </a:solidFill>
        </p:grpSpPr>
        <p:sp>
          <p:nvSpPr>
            <p:cNvPr id="17" name="矩形 16"/>
            <p:cNvSpPr/>
            <p:nvPr>
              <p:custDataLst>
                <p:tags r:id="rId10"/>
              </p:custDataLst>
            </p:nvPr>
          </p:nvSpPr>
          <p:spPr>
            <a:xfrm>
              <a:off x="1143574" y="2173856"/>
              <a:ext cx="466151" cy="466151"/>
            </a:xfrm>
            <a:prstGeom prst="rect">
              <a:avLst/>
            </a:prstGeom>
            <a:grpFill/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28" name="文本框 27" descr="e7d195523061f1c0e54b3b90bafc641a2c6a3468f1e1c48c196C252863776654156BCA400C374C1654BEED7D8BCC08FC1E667788D3926281AFF996C499852EA9603432850FCEF9F2176B30EAFBC4014F82A2A44AA89C5B8B5D9241C798900441670D4BD13743EE9998B75CBF9E3A03B8250C92885C62E57C98C832F2700177CEFBD2507FD43CB7F7"/>
            <p:cNvSpPr txBox="1"/>
            <p:nvPr>
              <p:custDataLst>
                <p:tags r:id="rId11"/>
              </p:custDataLst>
            </p:nvPr>
          </p:nvSpPr>
          <p:spPr>
            <a:xfrm>
              <a:off x="1085450" y="2111368"/>
              <a:ext cx="589280" cy="5835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p>
              <a:r>
                <a:rPr lang="en-US" altLang="zh-CN" sz="3200" dirty="0">
                  <a:solidFill>
                    <a:srgbClr val="F3EFE5"/>
                  </a:solidFill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02</a:t>
              </a:r>
              <a:endParaRPr lang="zh-CN" altLang="en-US" sz="3200" dirty="0">
                <a:solidFill>
                  <a:srgbClr val="F3EFE5"/>
                </a:solidFill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</p:grpSp>
      <p:sp>
        <p:nvSpPr>
          <p:cNvPr id="32" name="Rectangle 8"/>
          <p:cNvSpPr/>
          <p:nvPr>
            <p:custDataLst>
              <p:tags r:id="rId12"/>
            </p:custDataLst>
          </p:nvPr>
        </p:nvSpPr>
        <p:spPr>
          <a:xfrm>
            <a:off x="1866973" y="4526867"/>
            <a:ext cx="2280256" cy="460375"/>
          </a:xfrm>
          <a:prstGeom prst="rect">
            <a:avLst/>
          </a:prstGeom>
        </p:spPr>
        <p:txBody>
          <a:bodyPr wrap="square">
            <a:spAutoFit/>
          </a:bodyPr>
          <a:p>
            <a:pPr defTabSz="914400">
              <a:lnSpc>
                <a:spcPct val="150000"/>
              </a:lnSpc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" panose="020B0502040204020203" pitchFamily="34" charset="0"/>
                <a:sym typeface="Times New Roman" panose="02020603050405020304"/>
              </a:rPr>
              <a:t>P</a:t>
            </a: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cs typeface="Segoe UI" panose="020B0502040204020203" pitchFamily="34" charset="0"/>
                <a:sym typeface="Times New Roman" panose="02020603050405020304"/>
              </a:rPr>
              <a:t>urpose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/>
              <a:ea typeface="微软雅黑" panose="020B0503020204020204" pitchFamily="34" charset="-122"/>
              <a:cs typeface="Segoe UI" panose="020B0502040204020203" pitchFamily="34" charset="0"/>
              <a:sym typeface="Times New Roman" panose="02020603050405020304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6745" y="4448810"/>
            <a:ext cx="6165215" cy="1774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53440" y="478155"/>
            <a:ext cx="33058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ALL PIPELINE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31" name="矩形 3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1"/>
            </p:custDataLst>
          </p:nvPr>
        </p:nvSpPr>
        <p:spPr>
          <a:xfrm rot="5400000">
            <a:off x="11209655" y="-1304925"/>
            <a:ext cx="134620" cy="117475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25" y="516890"/>
            <a:ext cx="5592445" cy="5824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EVAL MATRIX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23" name="Rounded Rectangle 48"/>
          <p:cNvSpPr/>
          <p:nvPr>
            <p:custDataLst>
              <p:tags r:id="rId1"/>
            </p:custDataLst>
          </p:nvPr>
        </p:nvSpPr>
        <p:spPr>
          <a:xfrm>
            <a:off x="1358071" y="1129745"/>
            <a:ext cx="1872803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WER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24" name="Rounded Rectangle 48"/>
          <p:cNvSpPr/>
          <p:nvPr>
            <p:custDataLst>
              <p:tags r:id="rId2"/>
            </p:custDataLst>
          </p:nvPr>
        </p:nvSpPr>
        <p:spPr>
          <a:xfrm>
            <a:off x="1358070" y="3112316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CER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26" name="Rounded Rectangle 48"/>
          <p:cNvSpPr/>
          <p:nvPr>
            <p:custDataLst>
              <p:tags r:id="rId3"/>
            </p:custDataLst>
          </p:nvPr>
        </p:nvSpPr>
        <p:spPr>
          <a:xfrm>
            <a:off x="1358070" y="515965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SER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65" y="1129665"/>
            <a:ext cx="4084955" cy="1670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365" y="3112135"/>
            <a:ext cx="5835650" cy="1553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365" y="5159375"/>
            <a:ext cx="7524750" cy="962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75875" y="1506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9074150" y="1481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animBg="1"/>
      <p:bldP spid="23" grpId="0" bldLvl="0" animBg="1"/>
      <p:bldP spid="24" grpId="0" animBg="1"/>
      <p:bldP spid="2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4947601" y="1028781"/>
            <a:ext cx="0" cy="50919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4888761" y="4311200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1975" y="2670678"/>
            <a:ext cx="41148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b="1" dirty="0">
                <a:solidFill>
                  <a:prstClr val="black"/>
                </a:solidFill>
                <a:latin typeface="阿里巴巴普惠体 Light" pitchFamily="18" charset="-122"/>
                <a:ea typeface="阿里巴巴普惠体 Light" pitchFamily="18" charset="-122"/>
                <a:cs typeface="阿里巴巴普惠体 Light" pitchFamily="18" charset="-122"/>
                <a:sym typeface="Times New Roman" panose="02020603050405020304"/>
              </a:rPr>
              <a:t>CONTENTS</a:t>
            </a:r>
            <a:endParaRPr lang="en-US" altLang="zh-CN" sz="6000" b="1" dirty="0">
              <a:solidFill>
                <a:prstClr val="black"/>
              </a:solidFill>
              <a:latin typeface="阿里巴巴普惠体 Light" pitchFamily="18" charset="-122"/>
              <a:ea typeface="阿里巴巴普惠体 Light" pitchFamily="18" charset="-122"/>
              <a:cs typeface="阿里巴巴普惠体 Light" pitchFamily="18" charset="-122"/>
              <a:sym typeface="Times New Roman" panose="02020603050405020304"/>
            </a:endParaRPr>
          </a:p>
        </p:txBody>
      </p:sp>
      <p:grpSp>
        <p:nvGrpSpPr>
          <p:cNvPr id="31" name="组合 30"/>
          <p:cNvGrpSpPr/>
          <p:nvPr>
            <p:custDataLst>
              <p:tags r:id="rId1"/>
            </p:custDataLst>
          </p:nvPr>
        </p:nvGrpSpPr>
        <p:grpSpPr>
          <a:xfrm>
            <a:off x="6908099" y="1426154"/>
            <a:ext cx="3386125" cy="923330"/>
            <a:chOff x="6885007" y="2303608"/>
            <a:chExt cx="3386125" cy="923330"/>
          </a:xfrm>
        </p:grpSpPr>
        <p:sp>
          <p:nvSpPr>
            <p:cNvPr id="32" name="文本框 31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 txBox="1"/>
            <p:nvPr>
              <p:custDataLst>
                <p:tags r:id="rId2"/>
              </p:custDataLst>
            </p:nvPr>
          </p:nvSpPr>
          <p:spPr>
            <a:xfrm>
              <a:off x="6885007" y="2303608"/>
              <a:ext cx="5309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1</a:t>
              </a:r>
              <a:endParaRPr lang="zh-CN" altLang="en-US" sz="54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3"/>
              </p:custDataLst>
            </p:nvPr>
          </p:nvSpPr>
          <p:spPr>
            <a:xfrm>
              <a:off x="7154561" y="2318486"/>
              <a:ext cx="3116571" cy="735307"/>
            </a:xfrm>
            <a:custGeom>
              <a:avLst/>
              <a:gdLst>
                <a:gd name="connsiteX0" fmla="*/ 1029653 w 5248275"/>
                <a:gd name="connsiteY0" fmla="*/ 1244918 h 1238250"/>
                <a:gd name="connsiteX1" fmla="*/ 5251133 w 5248275"/>
                <a:gd name="connsiteY1" fmla="*/ 1244918 h 1238250"/>
                <a:gd name="connsiteX2" fmla="*/ 5251133 w 5248275"/>
                <a:gd name="connsiteY2" fmla="*/ 0 h 1238250"/>
                <a:gd name="connsiteX3" fmla="*/ 0 w 5248275"/>
                <a:gd name="connsiteY3" fmla="*/ 0 h 1238250"/>
                <a:gd name="connsiteX4" fmla="*/ 0 w 5248275"/>
                <a:gd name="connsiteY4" fmla="*/ 214313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8275" h="1238250">
                  <a:moveTo>
                    <a:pt x="1029653" y="1244918"/>
                  </a:moveTo>
                  <a:lnTo>
                    <a:pt x="5251133" y="1244918"/>
                  </a:lnTo>
                  <a:lnTo>
                    <a:pt x="5251133" y="0"/>
                  </a:lnTo>
                  <a:lnTo>
                    <a:pt x="0" y="0"/>
                  </a:lnTo>
                  <a:lnTo>
                    <a:pt x="0" y="214313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34" name="文本框 3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 txBox="1"/>
            <p:nvPr>
              <p:custDataLst>
                <p:tags r:id="rId4"/>
              </p:custDataLst>
            </p:nvPr>
          </p:nvSpPr>
          <p:spPr>
            <a:xfrm>
              <a:off x="7431315" y="2505926"/>
              <a:ext cx="250271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/>
                  <a:ea typeface="微软雅黑" panose="020B0503020204020204" pitchFamily="34" charset="-122"/>
                  <a:sym typeface="Times New Roman" panose="02020603050405020304"/>
                </a:rPr>
                <a:t>Data&amp;T</a:t>
              </a:r>
              <a:r>
                <a:rPr lang="en-US" altLang="zh-CN" sz="2000" dirty="0">
                  <a:latin typeface="Times New Roman" panose="02020603050405020304"/>
                  <a:ea typeface="微软雅黑" panose="020B0503020204020204" pitchFamily="34" charset="-122"/>
                  <a:sym typeface="Times New Roman" panose="02020603050405020304"/>
                </a:rPr>
                <a:t>ask Setup</a:t>
              </a:r>
              <a:endPara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5"/>
            </p:custDataLst>
          </p:nvPr>
        </p:nvGrpSpPr>
        <p:grpSpPr>
          <a:xfrm>
            <a:off x="6908099" y="2576081"/>
            <a:ext cx="3386125" cy="923330"/>
            <a:chOff x="6885007" y="2303608"/>
            <a:chExt cx="3386125" cy="923330"/>
          </a:xfrm>
        </p:grpSpPr>
        <p:sp>
          <p:nvSpPr>
            <p:cNvPr id="36" name="文本框 35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 txBox="1"/>
            <p:nvPr>
              <p:custDataLst>
                <p:tags r:id="rId6"/>
              </p:custDataLst>
            </p:nvPr>
          </p:nvSpPr>
          <p:spPr>
            <a:xfrm>
              <a:off x="6885007" y="2303608"/>
              <a:ext cx="5309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2</a:t>
              </a:r>
              <a:endParaRPr lang="zh-CN" altLang="en-US" sz="54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7"/>
              </p:custDataLst>
            </p:nvPr>
          </p:nvSpPr>
          <p:spPr>
            <a:xfrm>
              <a:off x="7154561" y="2318486"/>
              <a:ext cx="3116571" cy="735307"/>
            </a:xfrm>
            <a:custGeom>
              <a:avLst/>
              <a:gdLst>
                <a:gd name="connsiteX0" fmla="*/ 1029653 w 5248275"/>
                <a:gd name="connsiteY0" fmla="*/ 1244918 h 1238250"/>
                <a:gd name="connsiteX1" fmla="*/ 5251133 w 5248275"/>
                <a:gd name="connsiteY1" fmla="*/ 1244918 h 1238250"/>
                <a:gd name="connsiteX2" fmla="*/ 5251133 w 5248275"/>
                <a:gd name="connsiteY2" fmla="*/ 0 h 1238250"/>
                <a:gd name="connsiteX3" fmla="*/ 0 w 5248275"/>
                <a:gd name="connsiteY3" fmla="*/ 0 h 1238250"/>
                <a:gd name="connsiteX4" fmla="*/ 0 w 5248275"/>
                <a:gd name="connsiteY4" fmla="*/ 214313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8275" h="1238250">
                  <a:moveTo>
                    <a:pt x="1029653" y="1244918"/>
                  </a:moveTo>
                  <a:lnTo>
                    <a:pt x="5251133" y="1244918"/>
                  </a:lnTo>
                  <a:lnTo>
                    <a:pt x="5251133" y="0"/>
                  </a:lnTo>
                  <a:lnTo>
                    <a:pt x="0" y="0"/>
                  </a:lnTo>
                  <a:lnTo>
                    <a:pt x="0" y="214313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38" name="文本框 3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 txBox="1"/>
            <p:nvPr>
              <p:custDataLst>
                <p:tags r:id="rId8"/>
              </p:custDataLst>
            </p:nvPr>
          </p:nvSpPr>
          <p:spPr>
            <a:xfrm>
              <a:off x="7431315" y="2505926"/>
              <a:ext cx="250271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/>
                  <a:ea typeface="微软雅黑" panose="020B0503020204020204" pitchFamily="34" charset="-122"/>
                  <a:sym typeface="Times New Roman" panose="02020603050405020304"/>
                </a:rPr>
                <a:t>Model&amp;Training</a:t>
              </a:r>
              <a:endPara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9"/>
            </p:custDataLst>
          </p:nvPr>
        </p:nvGrpSpPr>
        <p:grpSpPr>
          <a:xfrm>
            <a:off x="6908099" y="3726008"/>
            <a:ext cx="3386125" cy="923330"/>
            <a:chOff x="6885007" y="2303608"/>
            <a:chExt cx="3386125" cy="923330"/>
          </a:xfrm>
        </p:grpSpPr>
        <p:sp>
          <p:nvSpPr>
            <p:cNvPr id="40" name="文本框 39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 txBox="1"/>
            <p:nvPr>
              <p:custDataLst>
                <p:tags r:id="rId10"/>
              </p:custDataLst>
            </p:nvPr>
          </p:nvSpPr>
          <p:spPr>
            <a:xfrm>
              <a:off x="6885007" y="2303608"/>
              <a:ext cx="5309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3</a:t>
              </a:r>
              <a:endParaRPr lang="zh-CN" altLang="en-US" sz="54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  <p:sp>
          <p:nvSpPr>
            <p:cNvPr id="41" name="任意多边形: 形状 40"/>
            <p:cNvSpPr/>
            <p:nvPr>
              <p:custDataLst>
                <p:tags r:id="rId11"/>
              </p:custDataLst>
            </p:nvPr>
          </p:nvSpPr>
          <p:spPr>
            <a:xfrm>
              <a:off x="7154561" y="2318486"/>
              <a:ext cx="3116571" cy="735307"/>
            </a:xfrm>
            <a:custGeom>
              <a:avLst/>
              <a:gdLst>
                <a:gd name="connsiteX0" fmla="*/ 1029653 w 5248275"/>
                <a:gd name="connsiteY0" fmla="*/ 1244918 h 1238250"/>
                <a:gd name="connsiteX1" fmla="*/ 5251133 w 5248275"/>
                <a:gd name="connsiteY1" fmla="*/ 1244918 h 1238250"/>
                <a:gd name="connsiteX2" fmla="*/ 5251133 w 5248275"/>
                <a:gd name="connsiteY2" fmla="*/ 0 h 1238250"/>
                <a:gd name="connsiteX3" fmla="*/ 0 w 5248275"/>
                <a:gd name="connsiteY3" fmla="*/ 0 h 1238250"/>
                <a:gd name="connsiteX4" fmla="*/ 0 w 5248275"/>
                <a:gd name="connsiteY4" fmla="*/ 214313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8275" h="1238250">
                  <a:moveTo>
                    <a:pt x="1029653" y="1244918"/>
                  </a:moveTo>
                  <a:lnTo>
                    <a:pt x="5251133" y="1244918"/>
                  </a:lnTo>
                  <a:lnTo>
                    <a:pt x="5251133" y="0"/>
                  </a:lnTo>
                  <a:lnTo>
                    <a:pt x="0" y="0"/>
                  </a:lnTo>
                  <a:lnTo>
                    <a:pt x="0" y="214313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42" name="文本框 41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 txBox="1"/>
            <p:nvPr>
              <p:custDataLst>
                <p:tags r:id="rId12"/>
              </p:custDataLst>
            </p:nvPr>
          </p:nvSpPr>
          <p:spPr>
            <a:xfrm>
              <a:off x="7431315" y="2411946"/>
              <a:ext cx="250271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ym typeface="Times New Roman" panose="02020603050405020304"/>
                </a:rPr>
                <a:t>Ablation Study</a:t>
              </a:r>
              <a:endParaRPr lang="en-US" altLang="zh-CN" sz="2000" dirty="0">
                <a:sym typeface="Times New Roman" panose="02020603050405020304"/>
              </a:endParaRPr>
            </a:p>
            <a:p>
              <a:pPr algn="ctr"/>
              <a:r>
                <a:rPr lang="en-US" altLang="zh-CN" sz="2000" dirty="0">
                  <a:latin typeface="Times New Roman" panose="02020603050405020304"/>
                  <a:ea typeface="微软雅黑" panose="020B0503020204020204" pitchFamily="34" charset="-122"/>
                  <a:sym typeface="Times New Roman" panose="02020603050405020304"/>
                </a:rPr>
                <a:t>&amp;Zeroshot </a:t>
              </a:r>
              <a:endPara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13"/>
            </p:custDataLst>
          </p:nvPr>
        </p:nvGrpSpPr>
        <p:grpSpPr>
          <a:xfrm>
            <a:off x="6908099" y="4875936"/>
            <a:ext cx="3386125" cy="923330"/>
            <a:chOff x="6885007" y="2303608"/>
            <a:chExt cx="3386125" cy="923330"/>
          </a:xfrm>
        </p:grpSpPr>
        <p:sp>
          <p:nvSpPr>
            <p:cNvPr id="44" name="文本框 4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 txBox="1"/>
            <p:nvPr>
              <p:custDataLst>
                <p:tags r:id="rId14"/>
              </p:custDataLst>
            </p:nvPr>
          </p:nvSpPr>
          <p:spPr>
            <a:xfrm>
              <a:off x="6885007" y="2303608"/>
              <a:ext cx="5309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latin typeface="Times New Roman" panose="02020603050405020304"/>
                  <a:ea typeface="微软雅黑" panose="020B0503020204020204" pitchFamily="34" charset="-122"/>
                  <a:cs typeface="Calibri Light" panose="020F0302020204030204" pitchFamily="34" charset="0"/>
                  <a:sym typeface="Times New Roman" panose="02020603050405020304"/>
                </a:rPr>
                <a:t>4</a:t>
              </a:r>
              <a:endParaRPr lang="zh-CN" altLang="en-US" sz="54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15"/>
              </p:custDataLst>
            </p:nvPr>
          </p:nvSpPr>
          <p:spPr>
            <a:xfrm>
              <a:off x="7154561" y="2318486"/>
              <a:ext cx="3116571" cy="735307"/>
            </a:xfrm>
            <a:custGeom>
              <a:avLst/>
              <a:gdLst>
                <a:gd name="connsiteX0" fmla="*/ 1029653 w 5248275"/>
                <a:gd name="connsiteY0" fmla="*/ 1244918 h 1238250"/>
                <a:gd name="connsiteX1" fmla="*/ 5251133 w 5248275"/>
                <a:gd name="connsiteY1" fmla="*/ 1244918 h 1238250"/>
                <a:gd name="connsiteX2" fmla="*/ 5251133 w 5248275"/>
                <a:gd name="connsiteY2" fmla="*/ 0 h 1238250"/>
                <a:gd name="connsiteX3" fmla="*/ 0 w 5248275"/>
                <a:gd name="connsiteY3" fmla="*/ 0 h 1238250"/>
                <a:gd name="connsiteX4" fmla="*/ 0 w 5248275"/>
                <a:gd name="connsiteY4" fmla="*/ 214313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8275" h="1238250">
                  <a:moveTo>
                    <a:pt x="1029653" y="1244918"/>
                  </a:moveTo>
                  <a:lnTo>
                    <a:pt x="5251133" y="1244918"/>
                  </a:lnTo>
                  <a:lnTo>
                    <a:pt x="5251133" y="0"/>
                  </a:lnTo>
                  <a:lnTo>
                    <a:pt x="0" y="0"/>
                  </a:lnTo>
                  <a:lnTo>
                    <a:pt x="0" y="214313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46" name="文本框 45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 txBox="1"/>
            <p:nvPr>
              <p:custDataLst>
                <p:tags r:id="rId16"/>
              </p:custDataLst>
            </p:nvPr>
          </p:nvSpPr>
          <p:spPr>
            <a:xfrm>
              <a:off x="7431315" y="2505926"/>
              <a:ext cx="250271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/>
                  <a:ea typeface="微软雅黑" panose="020B0503020204020204" pitchFamily="34" charset="-122"/>
                  <a:sym typeface="Times New Roman" panose="02020603050405020304"/>
                </a:rPr>
                <a:t>4.Probing&amp;Viz</a:t>
              </a:r>
              <a:endPara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</p:grpSp>
      <p:sp>
        <p:nvSpPr>
          <p:cNvPr id="22" name="TextBox 3"/>
          <p:cNvSpPr txBox="1"/>
          <p:nvPr/>
        </p:nvSpPr>
        <p:spPr>
          <a:xfrm>
            <a:off x="0" y="1495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 animBg="1"/>
      <p:bldP spid="2" grpId="0"/>
      <p:bldP spid="2" grpId="1"/>
      <p:bldP spid="2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Loss curve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1615440"/>
            <a:ext cx="5838190" cy="3869055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179185" y="876935"/>
            <a:ext cx="17145" cy="5250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0" y="1259840"/>
            <a:ext cx="5578475" cy="3279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60" y="5484495"/>
            <a:ext cx="5535930" cy="726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40805" y="50241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TESTSET RESULT: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703955" y="12175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9645115" y="4849516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4631" y="4367617"/>
            <a:ext cx="322906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PART 03</a:t>
            </a:r>
            <a:endParaRPr lang="en-US" altLang="zh-CN" sz="54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98600" y="1490980"/>
            <a:ext cx="7657465" cy="1938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itchFamily="18" charset="-122"/>
              </a:defRPr>
            </a:lvl1pPr>
          </a:lstStyle>
          <a:p>
            <a:r>
              <a:rPr lang="en-US" altLang="zh-CN" dirty="0">
                <a:sym typeface="Times New Roman" panose="02020603050405020304"/>
              </a:rPr>
              <a:t>Zeroshot Test</a:t>
            </a:r>
            <a:endParaRPr lang="en-US" altLang="zh-CN" dirty="0">
              <a:sym typeface="Times New Roman" panose="02020603050405020304"/>
            </a:endParaRPr>
          </a:p>
          <a:p>
            <a:r>
              <a:rPr lang="en-US" altLang="zh-CN" dirty="0">
                <a:sym typeface="Times New Roman" panose="02020603050405020304"/>
              </a:rPr>
              <a:t>&amp;Ablation study</a:t>
            </a:r>
            <a:endParaRPr lang="en-US" altLang="zh-CN" dirty="0"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animBg="1"/>
      <p:bldP spid="7" grpId="0"/>
      <p:bldP spid="7" grpId="1"/>
      <p:bldP spid="7" grpId="2"/>
      <p:bldP spid="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969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ABLITION STUDY-DE/NL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79185" y="876935"/>
            <a:ext cx="17145" cy="5250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1527175"/>
            <a:ext cx="5979160" cy="2943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30" y="1370965"/>
            <a:ext cx="5459095" cy="2658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75" y="5078730"/>
            <a:ext cx="10534650" cy="103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969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ABLITION STUDY-DE/EN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79185" y="876935"/>
            <a:ext cx="17145" cy="5250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0480" y="1534160"/>
            <a:ext cx="4951095" cy="2936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962150"/>
            <a:ext cx="5415280" cy="26720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" y="5440680"/>
            <a:ext cx="11201400" cy="108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969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ABLITION STUDY-NL/EN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179185" y="876935"/>
            <a:ext cx="17145" cy="5250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" y="1544320"/>
            <a:ext cx="5608955" cy="3228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5636260"/>
            <a:ext cx="10563225" cy="6953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04000" y="876935"/>
            <a:ext cx="4707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HOWEVER </a:t>
            </a:r>
            <a:r>
              <a:rPr lang="en-US" altLang="zh-CN"/>
              <a:t>the best model is in epoch1!</a:t>
            </a:r>
            <a:endParaRPr lang="en-US" altLang="zh-CN"/>
          </a:p>
          <a:p>
            <a:r>
              <a:rPr lang="en-US" altLang="zh-CN"/>
              <a:t>BECAUSE we use the MACRO WER/CER/SER</a:t>
            </a:r>
            <a:endParaRPr lang="en-US" altLang="zh-CN"/>
          </a:p>
          <a:p>
            <a:r>
              <a:rPr lang="en-US" altLang="zh-CN"/>
              <a:t>f</a:t>
            </a:r>
            <a:r>
              <a:rPr lang="en-US" altLang="zh-CN"/>
              <a:t>or balancing the languages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107565"/>
            <a:ext cx="5151755" cy="2789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9693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ZERO-SHOT TEST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30" y="1350010"/>
            <a:ext cx="8294370" cy="43840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97975" y="1591310"/>
            <a:ext cx="1827530" cy="443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Generally in line with intuitive expectations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267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AUGMENT EFFECT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5995" y="946785"/>
            <a:ext cx="5817235" cy="2844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95" y="3791585"/>
            <a:ext cx="5955030" cy="2927985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5995670" y="942340"/>
            <a:ext cx="17145" cy="5250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" y="2276475"/>
            <a:ext cx="5612765" cy="275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267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AUGMENT EFFECT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1156335"/>
            <a:ext cx="5415915" cy="25558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" y="3867150"/>
            <a:ext cx="5848350" cy="280035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5995670" y="942340"/>
            <a:ext cx="17145" cy="5250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10" y="2496820"/>
            <a:ext cx="5677535" cy="2759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267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AUGMENT EFFECT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995670" y="942340"/>
            <a:ext cx="17145" cy="5250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454785"/>
            <a:ext cx="5097780" cy="2433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4138930"/>
            <a:ext cx="5098415" cy="2470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95" y="2400300"/>
            <a:ext cx="5309235" cy="2606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703955" y="12175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9645115" y="4849516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4631" y="4367617"/>
            <a:ext cx="322906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PART 04</a:t>
            </a:r>
            <a:endParaRPr lang="en-US" altLang="zh-CN" sz="54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8445" y="1776730"/>
            <a:ext cx="6554470" cy="28613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itchFamily="18" charset="-122"/>
              </a:defRPr>
            </a:lvl1pPr>
          </a:lstStyle>
          <a:p>
            <a:r>
              <a:rPr lang="en-US" altLang="zh-CN" dirty="0">
                <a:sym typeface="Times New Roman" panose="02020603050405020304"/>
              </a:rPr>
              <a:t>Probing&amp;</a:t>
            </a:r>
            <a:endParaRPr lang="en-US" altLang="zh-CN" dirty="0">
              <a:sym typeface="Times New Roman" panose="02020603050405020304"/>
            </a:endParaRPr>
          </a:p>
          <a:p>
            <a:r>
              <a:rPr lang="en-US" altLang="zh-CN" dirty="0">
                <a:sym typeface="Times New Roman" panose="02020603050405020304"/>
              </a:rPr>
              <a:t>viz shared representati</a:t>
            </a:r>
            <a:r>
              <a:rPr lang="en-US" altLang="zh-CN" dirty="0">
                <a:sym typeface="Times New Roman" panose="02020603050405020304"/>
              </a:rPr>
              <a:t>ons</a:t>
            </a:r>
            <a:endParaRPr lang="en-US" altLang="zh-CN" dirty="0"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animBg="1"/>
      <p:bldP spid="7" grpId="0"/>
      <p:bldP spid="7" grpId="1"/>
      <p:bldP spid="7" grpId="2"/>
      <p:bldP spid="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703955" y="121755"/>
            <a:ext cx="0" cy="570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9645115" y="4849516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64631" y="4367617"/>
            <a:ext cx="322906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PART 01</a:t>
            </a:r>
            <a:endParaRPr lang="en-US" altLang="zh-CN" sz="54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8445" y="1776730"/>
            <a:ext cx="7006590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ight" pitchFamily="18" charset="-122"/>
              </a:defRPr>
            </a:lvl1pPr>
          </a:lstStyle>
          <a:p>
            <a:r>
              <a:rPr lang="en-US" altLang="zh-CN" dirty="0">
                <a:sym typeface="Times New Roman" panose="02020603050405020304"/>
              </a:rPr>
              <a:t>Data&amp;T</a:t>
            </a:r>
            <a:r>
              <a:rPr lang="en-US" altLang="zh-CN" dirty="0">
                <a:sym typeface="Times New Roman" panose="02020603050405020304"/>
              </a:rPr>
              <a:t>ask Setup</a:t>
            </a:r>
            <a:endParaRPr lang="en-US" altLang="zh-CN" dirty="0"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animBg="1"/>
      <p:bldP spid="7" grpId="0"/>
      <p:bldP spid="7" grpId="1"/>
      <p:bldP spid="7" grpId="2"/>
      <p:bldP spid="6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4792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WHY DON’T WE VIZ ATTENTION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540" y="1044575"/>
            <a:ext cx="8794115" cy="557276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755005" y="4781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 few samples are not representative of the whole language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5405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WHAT WE PREPARE TO DO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040" y="1156335"/>
            <a:ext cx="8813800" cy="5475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014444" y="3133008"/>
            <a:ext cx="8163112" cy="117680"/>
            <a:chOff x="2445258" y="3544488"/>
            <a:chExt cx="8163112" cy="117680"/>
          </a:xfrm>
        </p:grpSpPr>
        <p:cxnSp>
          <p:nvCxnSpPr>
            <p:cNvPr id="4" name="直接连接符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CxnSpPr>
              <a:stCxn id="5" idx="3"/>
            </p:cNvCxnSpPr>
            <p:nvPr/>
          </p:nvCxnSpPr>
          <p:spPr>
            <a:xfrm>
              <a:off x="2562938" y="3603328"/>
              <a:ext cx="80454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  <p:cNvSpPr/>
            <p:nvPr/>
          </p:nvSpPr>
          <p:spPr>
            <a:xfrm>
              <a:off x="2445258" y="3544488"/>
              <a:ext cx="117680" cy="11768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1135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13556"/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68655" y="1746250"/>
            <a:ext cx="9972040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7200" dirty="0">
                <a:latin typeface="阿里巴巴普惠体 Light" pitchFamily="18" charset="-122"/>
                <a:ea typeface="阿里巴巴普惠体 Light" pitchFamily="18" charset="-122"/>
                <a:cs typeface="阿里巴巴普惠体 Light" pitchFamily="18" charset="-122"/>
                <a:sym typeface="Times New Roman" panose="02020603050405020304"/>
              </a:rPr>
              <a:t>THANKS FOR LISTENING</a:t>
            </a:r>
            <a:endParaRPr lang="en-US" altLang="zh-CN" sz="7200" dirty="0">
              <a:latin typeface="阿里巴巴普惠体 Light" pitchFamily="18" charset="-122"/>
              <a:ea typeface="阿里巴巴普惠体 Light" pitchFamily="18" charset="-122"/>
              <a:cs typeface="阿里巴巴普惠体 Light" pitchFamily="18" charset="-122"/>
              <a:sym typeface="Times New Roman" panose="020206030504050203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2646" y="3522147"/>
            <a:ext cx="721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JINGYU HAN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/ XUANHAN CHEN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/ SHANSHAN XU/HAIMENG DENG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17" name="PA-文本框 8"/>
          <p:cNvSpPr txBox="1"/>
          <p:nvPr>
            <p:custDataLst>
              <p:tags r:id="rId1"/>
            </p:custDataLst>
          </p:nvPr>
        </p:nvSpPr>
        <p:spPr>
          <a:xfrm>
            <a:off x="8877022" y="3522222"/>
            <a:ext cx="190966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Times New Roman" panose="02020603050405020304"/>
              </a:rPr>
              <a:t>ss 2025 ASR</a:t>
            </a: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4" grpId="0" bldLvl="0" animBg="1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TASK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6" name="矩形 5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1"/>
            </p:custDataLst>
          </p:nvPr>
        </p:nvSpPr>
        <p:spPr>
          <a:xfrm rot="5400000" flipV="1">
            <a:off x="5870221" y="1208270"/>
            <a:ext cx="372116" cy="2609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6" name="文本框 15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2"/>
            </p:custDataLst>
          </p:nvPr>
        </p:nvSpPr>
        <p:spPr>
          <a:xfrm>
            <a:off x="4865371" y="2360229"/>
            <a:ext cx="18923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rPr>
              <a:t>TRAINING LANGS</a:t>
            </a:r>
            <a:endParaRPr lang="en-US" altLang="zh-CN" sz="1600" dirty="0">
              <a:latin typeface="Times New Roman" panose="02020603050405020304"/>
              <a:ea typeface="微软雅黑" panose="020B0503020204020204" pitchFamily="34" charset="-122"/>
              <a:cs typeface="Calibri Light" panose="020F0302020204030204" pitchFamily="34" charset="0"/>
              <a:sym typeface="Times New Roman" panose="02020603050405020304"/>
            </a:endParaRPr>
          </a:p>
        </p:txBody>
      </p:sp>
      <p:sp>
        <p:nvSpPr>
          <p:cNvPr id="17" name="矩形 16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3"/>
            </p:custDataLst>
          </p:nvPr>
        </p:nvSpPr>
        <p:spPr>
          <a:xfrm rot="5400000" flipV="1">
            <a:off x="5870191" y="3909560"/>
            <a:ext cx="372116" cy="2609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8" name="文本框 1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4"/>
            </p:custDataLst>
          </p:nvPr>
        </p:nvSpPr>
        <p:spPr>
          <a:xfrm>
            <a:off x="5072669" y="5048819"/>
            <a:ext cx="19665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rPr>
              <a:t>ZEROSHOT LANGS</a:t>
            </a:r>
            <a:endParaRPr lang="en-US" altLang="zh-CN" sz="1600" dirty="0">
              <a:latin typeface="Times New Roman" panose="02020603050405020304"/>
              <a:ea typeface="微软雅黑" panose="020B0503020204020204" pitchFamily="34" charset="-122"/>
              <a:cs typeface="Calibri Light" panose="020F0302020204030204" pitchFamily="34" charset="0"/>
              <a:sym typeface="Times New Roman" panose="02020603050405020304"/>
            </a:endParaRPr>
          </a:p>
        </p:txBody>
      </p:sp>
      <p:sp>
        <p:nvSpPr>
          <p:cNvPr id="19" name="矩形 18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5"/>
            </p:custDataLst>
          </p:nvPr>
        </p:nvSpPr>
        <p:spPr>
          <a:xfrm rot="5400000" flipV="1">
            <a:off x="2557493" y="2537325"/>
            <a:ext cx="372116" cy="2609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0" name="文本框 19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6"/>
            </p:custDataLst>
          </p:nvPr>
        </p:nvSpPr>
        <p:spPr>
          <a:xfrm>
            <a:off x="1621857" y="3676584"/>
            <a:ext cx="22428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rPr>
              <a:t>SpecAugment or No Aug</a:t>
            </a:r>
            <a:endParaRPr lang="en-US" altLang="zh-CN" sz="1600" dirty="0">
              <a:latin typeface="Times New Roman" panose="02020603050405020304"/>
              <a:ea typeface="微软雅黑" panose="020B0503020204020204" pitchFamily="34" charset="-122"/>
              <a:cs typeface="Calibri Light" panose="020F0302020204030204" pitchFamily="34" charset="0"/>
              <a:sym typeface="Times New Roman" panose="02020603050405020304"/>
            </a:endParaRPr>
          </a:p>
        </p:txBody>
      </p:sp>
      <p:sp>
        <p:nvSpPr>
          <p:cNvPr id="3" name="矩形 2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7"/>
            </p:custDataLst>
          </p:nvPr>
        </p:nvSpPr>
        <p:spPr>
          <a:xfrm rot="5400000" flipV="1">
            <a:off x="9183016" y="2523355"/>
            <a:ext cx="372116" cy="2609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4" name="文本框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8"/>
            </p:custDataLst>
          </p:nvPr>
        </p:nvSpPr>
        <p:spPr>
          <a:xfrm>
            <a:off x="8486141" y="3675314"/>
            <a:ext cx="12763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6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rPr>
              <a:t>Ablation Test</a:t>
            </a:r>
            <a:endParaRPr lang="en-US" altLang="zh-CN" sz="1600" dirty="0">
              <a:latin typeface="Times New Roman" panose="02020603050405020304"/>
              <a:ea typeface="微软雅黑" panose="020B0503020204020204" pitchFamily="34" charset="-122"/>
              <a:cs typeface="Calibri Light" panose="020F0302020204030204" pitchFamily="34" charset="0"/>
              <a:sym typeface="Times New Roman" panose="02020603050405020304"/>
            </a:endParaRPr>
          </a:p>
        </p:txBody>
      </p:sp>
      <p:sp>
        <p:nvSpPr>
          <p:cNvPr id="38" name="右箭头 37"/>
          <p:cNvSpPr/>
          <p:nvPr/>
        </p:nvSpPr>
        <p:spPr>
          <a:xfrm rot="8880000">
            <a:off x="3704590" y="2952115"/>
            <a:ext cx="1136015" cy="4210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2040000">
            <a:off x="3632835" y="4456430"/>
            <a:ext cx="1136015" cy="4210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2580000">
            <a:off x="7183120" y="2924810"/>
            <a:ext cx="1136015" cy="4210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7560000">
            <a:off x="7194550" y="4365625"/>
            <a:ext cx="1136015" cy="4210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bldLvl="0" animBg="1"/>
      <p:bldP spid="6" grpId="0" bldLvl="0" animBg="1"/>
      <p:bldP spid="16" grpId="0"/>
      <p:bldP spid="17" grpId="0" bldLvl="0" animBg="1"/>
      <p:bldP spid="18" grpId="0"/>
      <p:bldP spid="19" grpId="0" bldLvl="0" animBg="1"/>
      <p:bldP spid="20" grpId="0"/>
      <p:bldP spid="3" grpId="0" bldLvl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326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LANGUSGES SETUP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23" name="Rounded Rectangle 48"/>
          <p:cNvSpPr/>
          <p:nvPr>
            <p:custDataLst>
              <p:tags r:id="rId1"/>
            </p:custDataLst>
          </p:nvPr>
        </p:nvSpPr>
        <p:spPr>
          <a:xfrm>
            <a:off x="266700" y="2839085"/>
            <a:ext cx="1946275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ENGLISH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24" name="Rounded Rectangle 48"/>
          <p:cNvSpPr/>
          <p:nvPr>
            <p:custDataLst>
              <p:tags r:id="rId2"/>
            </p:custDataLst>
          </p:nvPr>
        </p:nvSpPr>
        <p:spPr>
          <a:xfrm>
            <a:off x="266505" y="3330121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GERMAN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26" name="Rounded Rectangle 48"/>
          <p:cNvSpPr/>
          <p:nvPr>
            <p:custDataLst>
              <p:tags r:id="rId3"/>
            </p:custDataLst>
          </p:nvPr>
        </p:nvSpPr>
        <p:spPr>
          <a:xfrm>
            <a:off x="267140" y="3862353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DUTCH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pic>
        <p:nvPicPr>
          <p:cNvPr id="27" name="图片 26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760" y="176530"/>
            <a:ext cx="4800600" cy="6507480"/>
          </a:xfrm>
          <a:prstGeom prst="rect">
            <a:avLst/>
          </a:prstGeom>
        </p:spPr>
      </p:pic>
      <p:sp>
        <p:nvSpPr>
          <p:cNvPr id="30" name="矩形 29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5"/>
            </p:custDataLst>
          </p:nvPr>
        </p:nvSpPr>
        <p:spPr>
          <a:xfrm rot="5400000" flipV="1">
            <a:off x="1385283" y="1126990"/>
            <a:ext cx="372116" cy="2609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31" name="文本框 3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6"/>
            </p:custDataLst>
          </p:nvPr>
        </p:nvSpPr>
        <p:spPr>
          <a:xfrm>
            <a:off x="612842" y="2266249"/>
            <a:ext cx="1916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6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rPr>
              <a:t>WEST GERMANIC </a:t>
            </a:r>
            <a:endParaRPr lang="en-US" altLang="zh-CN" sz="1600" dirty="0">
              <a:latin typeface="Times New Roman" panose="02020603050405020304"/>
              <a:ea typeface="微软雅黑" panose="020B0503020204020204" pitchFamily="34" charset="-122"/>
              <a:cs typeface="Calibri Light" panose="020F0302020204030204" pitchFamily="34" charset="0"/>
              <a:sym typeface="Times New Roman" panose="02020603050405020304"/>
            </a:endParaRPr>
          </a:p>
        </p:txBody>
      </p:sp>
      <p:sp>
        <p:nvSpPr>
          <p:cNvPr id="32" name="Rounded Rectangle 48"/>
          <p:cNvSpPr/>
          <p:nvPr>
            <p:custDataLst>
              <p:tags r:id="rId7"/>
            </p:custDataLst>
          </p:nvPr>
        </p:nvSpPr>
        <p:spPr>
          <a:xfrm>
            <a:off x="3801550" y="248122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FRENCH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3" name="Rounded Rectangle 48"/>
          <p:cNvSpPr/>
          <p:nvPr>
            <p:custDataLst>
              <p:tags r:id="rId8"/>
            </p:custDataLst>
          </p:nvPr>
        </p:nvSpPr>
        <p:spPr>
          <a:xfrm>
            <a:off x="3802820" y="3040663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RUSSIAN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4" name="Rounded Rectangle 48"/>
          <p:cNvSpPr/>
          <p:nvPr>
            <p:custDataLst>
              <p:tags r:id="rId9"/>
            </p:custDataLst>
          </p:nvPr>
        </p:nvSpPr>
        <p:spPr>
          <a:xfrm>
            <a:off x="3801550" y="360009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TURKISH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5" name="Rounded Rectangle 48"/>
          <p:cNvSpPr/>
          <p:nvPr>
            <p:custDataLst>
              <p:tags r:id="rId10"/>
            </p:custDataLst>
          </p:nvPr>
        </p:nvSpPr>
        <p:spPr>
          <a:xfrm>
            <a:off x="3802820" y="4159533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JAPANESE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6" name="Rounded Rectangle 48"/>
          <p:cNvSpPr/>
          <p:nvPr>
            <p:custDataLst>
              <p:tags r:id="rId11"/>
            </p:custDataLst>
          </p:nvPr>
        </p:nvSpPr>
        <p:spPr>
          <a:xfrm>
            <a:off x="3802820" y="480405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CHINESE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7" name="Rounded Rectangle 48"/>
          <p:cNvSpPr/>
          <p:nvPr>
            <p:custDataLst>
              <p:tags r:id="rId12"/>
            </p:custDataLst>
          </p:nvPr>
        </p:nvSpPr>
        <p:spPr>
          <a:xfrm>
            <a:off x="3801550" y="185638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AFRIKAANS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2392045" y="3354070"/>
            <a:ext cx="1136015" cy="4210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13"/>
            </p:custDataLst>
          </p:nvPr>
        </p:nvSpPr>
        <p:spPr>
          <a:xfrm rot="5400000" flipV="1">
            <a:off x="4547583" y="130675"/>
            <a:ext cx="372116" cy="2609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111625" y="1252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ZEROSHOT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bldLvl="0" animBg="1"/>
      <p:bldP spid="23" grpId="0" bldLvl="0" animBg="1"/>
      <p:bldP spid="24" grpId="0" bldLvl="0" animBg="1"/>
      <p:bldP spid="26" grpId="0" bldLvl="0" animBg="1"/>
      <p:bldP spid="30" grpId="0" bldLvl="0" animBg="1"/>
      <p:bldP spid="31" grpId="0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375" y="478155"/>
            <a:ext cx="4629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LANGUAGE DISTANCE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24" name="Rounded Rectangle 48"/>
          <p:cNvSpPr/>
          <p:nvPr>
            <p:custDataLst>
              <p:tags r:id="rId1"/>
            </p:custDataLst>
          </p:nvPr>
        </p:nvSpPr>
        <p:spPr>
          <a:xfrm>
            <a:off x="1655445" y="2806700"/>
            <a:ext cx="1946275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ENGLISH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25" name="Rounded Rectangle 48"/>
          <p:cNvSpPr/>
          <p:nvPr>
            <p:custDataLst>
              <p:tags r:id="rId2"/>
            </p:custDataLst>
          </p:nvPr>
        </p:nvSpPr>
        <p:spPr>
          <a:xfrm>
            <a:off x="1655250" y="3297736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GERMAN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26" name="Rounded Rectangle 48"/>
          <p:cNvSpPr/>
          <p:nvPr>
            <p:custDataLst>
              <p:tags r:id="rId3"/>
            </p:custDataLst>
          </p:nvPr>
        </p:nvSpPr>
        <p:spPr>
          <a:xfrm>
            <a:off x="1655885" y="382996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DUTCH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0" name="矩形 29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4"/>
            </p:custDataLst>
          </p:nvPr>
        </p:nvSpPr>
        <p:spPr>
          <a:xfrm rot="5400000" flipV="1">
            <a:off x="2774028" y="1094605"/>
            <a:ext cx="372116" cy="2609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31" name="文本框 3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5"/>
            </p:custDataLst>
          </p:nvPr>
        </p:nvSpPr>
        <p:spPr>
          <a:xfrm>
            <a:off x="2001587" y="2233864"/>
            <a:ext cx="1916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600" dirty="0">
                <a:latin typeface="Times New Roman" panose="02020603050405020304"/>
                <a:ea typeface="微软雅黑" panose="020B0503020204020204" pitchFamily="34" charset="-122"/>
                <a:cs typeface="Calibri Light" panose="020F0302020204030204" pitchFamily="34" charset="0"/>
                <a:sym typeface="Times New Roman" panose="02020603050405020304"/>
              </a:rPr>
              <a:t>WEST GERMANIC </a:t>
            </a:r>
            <a:endParaRPr lang="en-US" altLang="zh-CN" sz="1600" dirty="0">
              <a:latin typeface="Times New Roman" panose="02020603050405020304"/>
              <a:ea typeface="微软雅黑" panose="020B0503020204020204" pitchFamily="34" charset="-122"/>
              <a:cs typeface="Calibri Light" panose="020F0302020204030204" pitchFamily="34" charset="0"/>
              <a:sym typeface="Times New Roman" panose="02020603050405020304"/>
            </a:endParaRPr>
          </a:p>
        </p:txBody>
      </p:sp>
      <p:sp>
        <p:nvSpPr>
          <p:cNvPr id="32" name="Rounded Rectangle 48"/>
          <p:cNvSpPr/>
          <p:nvPr>
            <p:custDataLst>
              <p:tags r:id="rId6"/>
            </p:custDataLst>
          </p:nvPr>
        </p:nvSpPr>
        <p:spPr>
          <a:xfrm>
            <a:off x="6551100" y="248122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FRENCH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3" name="Rounded Rectangle 48"/>
          <p:cNvSpPr/>
          <p:nvPr>
            <p:custDataLst>
              <p:tags r:id="rId7"/>
            </p:custDataLst>
          </p:nvPr>
        </p:nvSpPr>
        <p:spPr>
          <a:xfrm>
            <a:off x="6552370" y="3040663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RUSSIAN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4" name="Rounded Rectangle 48"/>
          <p:cNvSpPr/>
          <p:nvPr>
            <p:custDataLst>
              <p:tags r:id="rId8"/>
            </p:custDataLst>
          </p:nvPr>
        </p:nvSpPr>
        <p:spPr>
          <a:xfrm>
            <a:off x="6551100" y="360009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TURKISH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5" name="Rounded Rectangle 48"/>
          <p:cNvSpPr/>
          <p:nvPr>
            <p:custDataLst>
              <p:tags r:id="rId9"/>
            </p:custDataLst>
          </p:nvPr>
        </p:nvSpPr>
        <p:spPr>
          <a:xfrm>
            <a:off x="6552370" y="4159533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JAPANESE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6" name="Rounded Rectangle 48"/>
          <p:cNvSpPr/>
          <p:nvPr>
            <p:custDataLst>
              <p:tags r:id="rId10"/>
            </p:custDataLst>
          </p:nvPr>
        </p:nvSpPr>
        <p:spPr>
          <a:xfrm>
            <a:off x="6552370" y="480405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CHINESE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7" name="Rounded Rectangle 48"/>
          <p:cNvSpPr/>
          <p:nvPr>
            <p:custDataLst>
              <p:tags r:id="rId11"/>
            </p:custDataLst>
          </p:nvPr>
        </p:nvSpPr>
        <p:spPr>
          <a:xfrm>
            <a:off x="6551100" y="1856388"/>
            <a:ext cx="1947036" cy="389350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AFRIKAANS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3780790" y="3321685"/>
            <a:ext cx="2315210" cy="42100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591550" y="18446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8591550" y="24809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8591550" y="30619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8591550" y="35998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8591550" y="4175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 OR </a:t>
            </a:r>
            <a:r>
              <a:rPr lang="en-US" altLang="zh-CN">
                <a:sym typeface="+mn-ea"/>
              </a:rPr>
              <a:t>INFINITE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8591550" y="48253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 OR INFINITE</a:t>
            </a:r>
            <a:endParaRPr lang="en-US" altLang="zh-CN"/>
          </a:p>
        </p:txBody>
      </p:sp>
      <p:sp>
        <p:nvSpPr>
          <p:cNvPr id="42" name="矩形 41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12"/>
            </p:custDataLst>
          </p:nvPr>
        </p:nvSpPr>
        <p:spPr>
          <a:xfrm rot="5400000" flipV="1">
            <a:off x="7338408" y="-61730"/>
            <a:ext cx="372116" cy="2609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330315" y="1060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ZEROSHOT</a:t>
            </a:r>
            <a:endParaRPr lang="en-US" altLang="zh-CN"/>
          </a:p>
        </p:txBody>
      </p:sp>
      <p:sp>
        <p:nvSpPr>
          <p:cNvPr id="45" name="矩形 44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>
            <p:custDataLst>
              <p:tags r:id="rId13"/>
            </p:custDataLst>
          </p:nvPr>
        </p:nvSpPr>
        <p:spPr>
          <a:xfrm rot="5400000" flipV="1">
            <a:off x="10129233" y="-57920"/>
            <a:ext cx="372116" cy="260908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010650" y="10642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DISTANCE LEVEL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animBg="1"/>
      <p:bldP spid="24" grpId="0" bldLvl="0" animBg="1"/>
      <p:bldP spid="25" grpId="0" bldLvl="0" animBg="1"/>
      <p:bldP spid="26" grpId="0" bldLvl="0" animBg="1"/>
      <p:bldP spid="30" grpId="0" bldLvl="0" animBg="1"/>
      <p:bldP spid="31" grpId="0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42" grpId="0" bldLvl="0" animBg="1"/>
      <p:bldP spid="4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841660" y="47790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MERGE DATA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3189358" y="407486"/>
            <a:ext cx="490539" cy="476250"/>
          </a:xfrm>
          <a:custGeom>
            <a:avLst/>
            <a:gdLst>
              <a:gd name="T0" fmla="*/ 86 w 129"/>
              <a:gd name="T1" fmla="*/ 54 h 125"/>
              <a:gd name="T2" fmla="*/ 82 w 129"/>
              <a:gd name="T3" fmla="*/ 82 h 125"/>
              <a:gd name="T4" fmla="*/ 56 w 129"/>
              <a:gd name="T5" fmla="*/ 93 h 125"/>
              <a:gd name="T6" fmla="*/ 41 w 129"/>
              <a:gd name="T7" fmla="*/ 84 h 125"/>
              <a:gd name="T8" fmla="*/ 33 w 129"/>
              <a:gd name="T9" fmla="*/ 61 h 125"/>
              <a:gd name="T10" fmla="*/ 47 w 129"/>
              <a:gd name="T11" fmla="*/ 41 h 125"/>
              <a:gd name="T12" fmla="*/ 71 w 129"/>
              <a:gd name="T13" fmla="*/ 40 h 125"/>
              <a:gd name="T14" fmla="*/ 83 w 129"/>
              <a:gd name="T15" fmla="*/ 30 h 125"/>
              <a:gd name="T16" fmla="*/ 36 w 129"/>
              <a:gd name="T17" fmla="*/ 30 h 125"/>
              <a:gd name="T18" fmla="*/ 18 w 129"/>
              <a:gd name="T19" fmla="*/ 74 h 125"/>
              <a:gd name="T20" fmla="*/ 52 w 129"/>
              <a:gd name="T21" fmla="*/ 107 h 125"/>
              <a:gd name="T22" fmla="*/ 95 w 129"/>
              <a:gd name="T23" fmla="*/ 90 h 125"/>
              <a:gd name="T24" fmla="*/ 98 w 129"/>
              <a:gd name="T25" fmla="*/ 43 h 125"/>
              <a:gd name="T26" fmla="*/ 92 w 129"/>
              <a:gd name="T27" fmla="*/ 19 h 125"/>
              <a:gd name="T28" fmla="*/ 28 w 129"/>
              <a:gd name="T29" fmla="*/ 19 h 125"/>
              <a:gd name="T30" fmla="*/ 4 w 129"/>
              <a:gd name="T31" fmla="*/ 78 h 125"/>
              <a:gd name="T32" fmla="*/ 16 w 129"/>
              <a:gd name="T33" fmla="*/ 103 h 125"/>
              <a:gd name="T34" fmla="*/ 67 w 129"/>
              <a:gd name="T35" fmla="*/ 122 h 125"/>
              <a:gd name="T36" fmla="*/ 111 w 129"/>
              <a:gd name="T37" fmla="*/ 90 h 125"/>
              <a:gd name="T38" fmla="*/ 107 w 129"/>
              <a:gd name="T39" fmla="*/ 35 h 125"/>
              <a:gd name="T40" fmla="*/ 123 w 129"/>
              <a:gd name="T41" fmla="*/ 5 h 125"/>
              <a:gd name="T42" fmla="*/ 60 w 129"/>
              <a:gd name="T43" fmla="*/ 66 h 125"/>
              <a:gd name="T44" fmla="*/ 108 w 129"/>
              <a:gd name="T45" fmla="*/ 0 h 125"/>
              <a:gd name="T46" fmla="*/ 108 w 129"/>
              <a:gd name="T47" fmla="*/ 19 h 125"/>
              <a:gd name="T48" fmla="*/ 129 w 129"/>
              <a:gd name="T49" fmla="*/ 19 h 125"/>
              <a:gd name="T50" fmla="*/ 13 w 129"/>
              <a:gd name="T51" fmla="*/ 124 h 125"/>
              <a:gd name="T52" fmla="*/ 24 w 129"/>
              <a:gd name="T53" fmla="*/ 111 h 125"/>
              <a:gd name="T54" fmla="*/ 96 w 129"/>
              <a:gd name="T55" fmla="*/ 110 h 125"/>
              <a:gd name="T56" fmla="*/ 107 w 129"/>
              <a:gd name="T57" fmla="*/ 12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9" h="125">
                <a:moveTo>
                  <a:pt x="86" y="54"/>
                </a:moveTo>
                <a:cubicBezTo>
                  <a:pt x="89" y="63"/>
                  <a:pt x="87" y="74"/>
                  <a:pt x="82" y="82"/>
                </a:cubicBezTo>
                <a:cubicBezTo>
                  <a:pt x="76" y="90"/>
                  <a:pt x="66" y="95"/>
                  <a:pt x="56" y="93"/>
                </a:cubicBezTo>
                <a:cubicBezTo>
                  <a:pt x="50" y="92"/>
                  <a:pt x="45" y="89"/>
                  <a:pt x="41" y="84"/>
                </a:cubicBezTo>
                <a:cubicBezTo>
                  <a:pt x="35" y="78"/>
                  <a:pt x="32" y="70"/>
                  <a:pt x="33" y="61"/>
                </a:cubicBezTo>
                <a:cubicBezTo>
                  <a:pt x="34" y="53"/>
                  <a:pt x="39" y="45"/>
                  <a:pt x="47" y="41"/>
                </a:cubicBezTo>
                <a:cubicBezTo>
                  <a:pt x="54" y="38"/>
                  <a:pt x="63" y="39"/>
                  <a:pt x="71" y="40"/>
                </a:cubicBezTo>
                <a:moveTo>
                  <a:pt x="83" y="30"/>
                </a:moveTo>
                <a:cubicBezTo>
                  <a:pt x="69" y="21"/>
                  <a:pt x="50" y="21"/>
                  <a:pt x="36" y="30"/>
                </a:cubicBezTo>
                <a:cubicBezTo>
                  <a:pt x="22" y="39"/>
                  <a:pt x="15" y="57"/>
                  <a:pt x="18" y="74"/>
                </a:cubicBezTo>
                <a:cubicBezTo>
                  <a:pt x="22" y="90"/>
                  <a:pt x="35" y="103"/>
                  <a:pt x="52" y="107"/>
                </a:cubicBezTo>
                <a:cubicBezTo>
                  <a:pt x="68" y="110"/>
                  <a:pt x="86" y="103"/>
                  <a:pt x="95" y="90"/>
                </a:cubicBezTo>
                <a:cubicBezTo>
                  <a:pt x="105" y="77"/>
                  <a:pt x="106" y="58"/>
                  <a:pt x="98" y="43"/>
                </a:cubicBezTo>
                <a:moveTo>
                  <a:pt x="92" y="19"/>
                </a:moveTo>
                <a:cubicBezTo>
                  <a:pt x="73" y="7"/>
                  <a:pt x="47" y="7"/>
                  <a:pt x="28" y="19"/>
                </a:cubicBezTo>
                <a:cubicBezTo>
                  <a:pt x="10" y="32"/>
                  <a:pt x="0" y="56"/>
                  <a:pt x="4" y="78"/>
                </a:cubicBezTo>
                <a:cubicBezTo>
                  <a:pt x="6" y="87"/>
                  <a:pt x="10" y="96"/>
                  <a:pt x="16" y="103"/>
                </a:cubicBezTo>
                <a:cubicBezTo>
                  <a:pt x="28" y="117"/>
                  <a:pt x="48" y="125"/>
                  <a:pt x="67" y="122"/>
                </a:cubicBezTo>
                <a:cubicBezTo>
                  <a:pt x="86" y="120"/>
                  <a:pt x="103" y="107"/>
                  <a:pt x="111" y="90"/>
                </a:cubicBezTo>
                <a:cubicBezTo>
                  <a:pt x="118" y="73"/>
                  <a:pt x="117" y="51"/>
                  <a:pt x="107" y="35"/>
                </a:cubicBezTo>
                <a:moveTo>
                  <a:pt x="123" y="5"/>
                </a:moveTo>
                <a:cubicBezTo>
                  <a:pt x="102" y="25"/>
                  <a:pt x="81" y="45"/>
                  <a:pt x="60" y="66"/>
                </a:cubicBezTo>
                <a:moveTo>
                  <a:pt x="108" y="0"/>
                </a:moveTo>
                <a:cubicBezTo>
                  <a:pt x="108" y="7"/>
                  <a:pt x="108" y="13"/>
                  <a:pt x="108" y="19"/>
                </a:cubicBezTo>
                <a:cubicBezTo>
                  <a:pt x="115" y="20"/>
                  <a:pt x="122" y="20"/>
                  <a:pt x="129" y="19"/>
                </a:cubicBezTo>
                <a:moveTo>
                  <a:pt x="13" y="124"/>
                </a:moveTo>
                <a:cubicBezTo>
                  <a:pt x="17" y="119"/>
                  <a:pt x="20" y="115"/>
                  <a:pt x="24" y="111"/>
                </a:cubicBezTo>
                <a:moveTo>
                  <a:pt x="96" y="110"/>
                </a:moveTo>
                <a:cubicBezTo>
                  <a:pt x="99" y="114"/>
                  <a:pt x="103" y="119"/>
                  <a:pt x="107" y="122"/>
                </a:cubicBezTo>
              </a:path>
            </a:pathLst>
          </a:custGeom>
          <a:noFill/>
          <a:ln w="19050" cap="rnd">
            <a:solidFill>
              <a:srgbClr val="41404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x-none" sz="1800" b="0" i="0" u="none" strike="noStrike" kern="0" cap="none" spc="0" normalizeH="0" baseline="0" noProof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845" y="2259330"/>
            <a:ext cx="2129155" cy="341122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17220" y="159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NOT ALL DATA USEFUL!!!</a:t>
            </a:r>
            <a:endParaRPr lang="en-US" altLang="zh-CN"/>
          </a:p>
        </p:txBody>
      </p:sp>
      <p:sp>
        <p:nvSpPr>
          <p:cNvPr id="44" name="燕尾形箭头 43"/>
          <p:cNvSpPr/>
          <p:nvPr/>
        </p:nvSpPr>
        <p:spPr>
          <a:xfrm>
            <a:off x="841375" y="5435600"/>
            <a:ext cx="894080" cy="117475"/>
          </a:xfrm>
          <a:prstGeom prst="notch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25" y="1304925"/>
            <a:ext cx="7842250" cy="52451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25" y="2392045"/>
            <a:ext cx="7902575" cy="93726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3960495" y="9207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ENG: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3870325" y="19475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DUTCH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3960495" y="3429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GERMAN</a:t>
            </a:r>
            <a:endParaRPr lang="en-US" altLang="zh-CN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230" y="3955415"/>
            <a:ext cx="7840345" cy="51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animBg="1"/>
      <p:bldP spid="3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grpSp>
        <p:nvGrpSpPr>
          <p:cNvPr id="23" name="Group 39"/>
          <p:cNvGrpSpPr/>
          <p:nvPr>
            <p:custDataLst>
              <p:tags r:id="rId1"/>
            </p:custDataLst>
          </p:nvPr>
        </p:nvGrpSpPr>
        <p:grpSpPr>
          <a:xfrm>
            <a:off x="1219200" y="1806575"/>
            <a:ext cx="2451101" cy="2000250"/>
            <a:chOff x="1219200" y="1806575"/>
            <a:chExt cx="2451101" cy="2000250"/>
          </a:xfrm>
        </p:grpSpPr>
        <p:sp>
          <p:nvSpPr>
            <p:cNvPr id="24" name="Freeform 16"/>
            <p:cNvSpPr/>
            <p:nvPr>
              <p:custDataLst>
                <p:tags r:id="rId2"/>
              </p:custDataLst>
            </p:nvPr>
          </p:nvSpPr>
          <p:spPr bwMode="auto">
            <a:xfrm>
              <a:off x="1219200" y="1806575"/>
              <a:ext cx="2451100" cy="2000250"/>
            </a:xfrm>
            <a:custGeom>
              <a:avLst/>
              <a:gdLst>
                <a:gd name="T0" fmla="*/ 644 w 644"/>
                <a:gd name="T1" fmla="*/ 269 h 525"/>
                <a:gd name="T2" fmla="*/ 517 w 644"/>
                <a:gd name="T3" fmla="*/ 269 h 525"/>
                <a:gd name="T4" fmla="*/ 359 w 644"/>
                <a:gd name="T5" fmla="*/ 36 h 525"/>
                <a:gd name="T6" fmla="*/ 85 w 644"/>
                <a:gd name="T7" fmla="*/ 100 h 525"/>
                <a:gd name="T8" fmla="*/ 44 w 644"/>
                <a:gd name="T9" fmla="*/ 378 h 525"/>
                <a:gd name="T10" fmla="*/ 289 w 644"/>
                <a:gd name="T11" fmla="*/ 517 h 525"/>
                <a:gd name="T12" fmla="*/ 507 w 644"/>
                <a:gd name="T13" fmla="*/ 340 h 525"/>
                <a:gd name="T14" fmla="*/ 106 w 644"/>
                <a:gd name="T15" fmla="*/ 34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4" h="525">
                  <a:moveTo>
                    <a:pt x="644" y="269"/>
                  </a:moveTo>
                  <a:cubicBezTo>
                    <a:pt x="601" y="268"/>
                    <a:pt x="560" y="268"/>
                    <a:pt x="517" y="269"/>
                  </a:cubicBezTo>
                  <a:cubicBezTo>
                    <a:pt x="517" y="169"/>
                    <a:pt x="452" y="73"/>
                    <a:pt x="359" y="36"/>
                  </a:cubicBezTo>
                  <a:cubicBezTo>
                    <a:pt x="266" y="0"/>
                    <a:pt x="152" y="27"/>
                    <a:pt x="85" y="100"/>
                  </a:cubicBezTo>
                  <a:cubicBezTo>
                    <a:pt x="17" y="173"/>
                    <a:pt x="0" y="289"/>
                    <a:pt x="44" y="378"/>
                  </a:cubicBezTo>
                  <a:cubicBezTo>
                    <a:pt x="88" y="468"/>
                    <a:pt x="189" y="525"/>
                    <a:pt x="289" y="517"/>
                  </a:cubicBezTo>
                  <a:cubicBezTo>
                    <a:pt x="388" y="509"/>
                    <a:pt x="479" y="435"/>
                    <a:pt x="507" y="340"/>
                  </a:cubicBezTo>
                  <a:cubicBezTo>
                    <a:pt x="373" y="340"/>
                    <a:pt x="240" y="340"/>
                    <a:pt x="106" y="340"/>
                  </a:cubicBezTo>
                </a:path>
              </a:pathLst>
            </a:custGeom>
            <a:noFill/>
            <a:ln w="46038" cap="rnd">
              <a:solidFill>
                <a:srgbClr val="41404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x-none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25" name="Freeform 18"/>
            <p:cNvSpPr/>
            <p:nvPr>
              <p:custDataLst>
                <p:tags r:id="rId3"/>
              </p:custDataLst>
            </p:nvPr>
          </p:nvSpPr>
          <p:spPr bwMode="auto">
            <a:xfrm>
              <a:off x="3487738" y="2743200"/>
              <a:ext cx="182563" cy="179388"/>
            </a:xfrm>
            <a:custGeom>
              <a:avLst/>
              <a:gdLst>
                <a:gd name="T0" fmla="*/ 0 w 48"/>
                <a:gd name="T1" fmla="*/ 0 h 47"/>
                <a:gd name="T2" fmla="*/ 48 w 48"/>
                <a:gd name="T3" fmla="*/ 23 h 47"/>
                <a:gd name="T4" fmla="*/ 0 w 48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7">
                  <a:moveTo>
                    <a:pt x="0" y="0"/>
                  </a:moveTo>
                  <a:cubicBezTo>
                    <a:pt x="16" y="8"/>
                    <a:pt x="32" y="16"/>
                    <a:pt x="48" y="23"/>
                  </a:cubicBezTo>
                  <a:cubicBezTo>
                    <a:pt x="32" y="31"/>
                    <a:pt x="16" y="39"/>
                    <a:pt x="0" y="47"/>
                  </a:cubicBezTo>
                </a:path>
              </a:pathLst>
            </a:custGeom>
            <a:noFill/>
            <a:ln w="46038" cap="rnd">
              <a:solidFill>
                <a:srgbClr val="41404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x-none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</p:grpSp>
      <p:sp>
        <p:nvSpPr>
          <p:cNvPr id="26" name="Freeform 19"/>
          <p:cNvSpPr/>
          <p:nvPr>
            <p:custDataLst>
              <p:tags r:id="rId4"/>
            </p:custDataLst>
          </p:nvPr>
        </p:nvSpPr>
        <p:spPr bwMode="auto">
          <a:xfrm>
            <a:off x="8805863" y="1806575"/>
            <a:ext cx="1968500" cy="2000250"/>
          </a:xfrm>
          <a:custGeom>
            <a:avLst/>
            <a:gdLst>
              <a:gd name="T0" fmla="*/ 517 w 517"/>
              <a:gd name="T1" fmla="*/ 269 h 525"/>
              <a:gd name="T2" fmla="*/ 359 w 517"/>
              <a:gd name="T3" fmla="*/ 36 h 525"/>
              <a:gd name="T4" fmla="*/ 85 w 517"/>
              <a:gd name="T5" fmla="*/ 100 h 525"/>
              <a:gd name="T6" fmla="*/ 44 w 517"/>
              <a:gd name="T7" fmla="*/ 378 h 525"/>
              <a:gd name="T8" fmla="*/ 289 w 517"/>
              <a:gd name="T9" fmla="*/ 517 h 525"/>
              <a:gd name="T10" fmla="*/ 507 w 517"/>
              <a:gd name="T11" fmla="*/ 340 h 525"/>
              <a:gd name="T12" fmla="*/ 106 w 517"/>
              <a:gd name="T13" fmla="*/ 340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7" h="525">
                <a:moveTo>
                  <a:pt x="517" y="269"/>
                </a:moveTo>
                <a:cubicBezTo>
                  <a:pt x="517" y="169"/>
                  <a:pt x="451" y="73"/>
                  <a:pt x="359" y="36"/>
                </a:cubicBezTo>
                <a:cubicBezTo>
                  <a:pt x="266" y="0"/>
                  <a:pt x="152" y="27"/>
                  <a:pt x="85" y="100"/>
                </a:cubicBezTo>
                <a:cubicBezTo>
                  <a:pt x="17" y="173"/>
                  <a:pt x="0" y="289"/>
                  <a:pt x="44" y="378"/>
                </a:cubicBezTo>
                <a:cubicBezTo>
                  <a:pt x="88" y="468"/>
                  <a:pt x="189" y="525"/>
                  <a:pt x="289" y="517"/>
                </a:cubicBezTo>
                <a:cubicBezTo>
                  <a:pt x="388" y="509"/>
                  <a:pt x="478" y="435"/>
                  <a:pt x="507" y="340"/>
                </a:cubicBezTo>
                <a:cubicBezTo>
                  <a:pt x="373" y="340"/>
                  <a:pt x="240" y="340"/>
                  <a:pt x="106" y="340"/>
                </a:cubicBezTo>
              </a:path>
            </a:pathLst>
          </a:custGeom>
          <a:noFill/>
          <a:ln w="46038" cap="rnd">
            <a:solidFill>
              <a:srgbClr val="41404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x-none" sz="1800" b="0" i="0" u="none" strike="noStrike" kern="0" cap="none" spc="0" normalizeH="0" baseline="0" noProof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grpSp>
        <p:nvGrpSpPr>
          <p:cNvPr id="28" name="Group 40"/>
          <p:cNvGrpSpPr/>
          <p:nvPr>
            <p:custDataLst>
              <p:tags r:id="rId5"/>
            </p:custDataLst>
          </p:nvPr>
        </p:nvGrpSpPr>
        <p:grpSpPr>
          <a:xfrm>
            <a:off x="3819525" y="1831975"/>
            <a:ext cx="2390776" cy="1970088"/>
            <a:chOff x="3819525" y="1831975"/>
            <a:chExt cx="2390776" cy="1970088"/>
          </a:xfrm>
        </p:grpSpPr>
        <p:sp>
          <p:nvSpPr>
            <p:cNvPr id="29" name="Freeform 21"/>
            <p:cNvSpPr/>
            <p:nvPr>
              <p:custDataLst>
                <p:tags r:id="rId6"/>
              </p:custDataLst>
            </p:nvPr>
          </p:nvSpPr>
          <p:spPr bwMode="auto">
            <a:xfrm>
              <a:off x="3819525" y="1831975"/>
              <a:ext cx="2386013" cy="1970088"/>
            </a:xfrm>
            <a:custGeom>
              <a:avLst/>
              <a:gdLst>
                <a:gd name="T0" fmla="*/ 87 w 627"/>
                <a:gd name="T1" fmla="*/ 330 h 517"/>
                <a:gd name="T2" fmla="*/ 486 w 627"/>
                <a:gd name="T3" fmla="*/ 332 h 517"/>
                <a:gd name="T4" fmla="*/ 323 w 627"/>
                <a:gd name="T5" fmla="*/ 494 h 517"/>
                <a:gd name="T6" fmla="*/ 97 w 627"/>
                <a:gd name="T7" fmla="*/ 451 h 517"/>
                <a:gd name="T8" fmla="*/ 5 w 627"/>
                <a:gd name="T9" fmla="*/ 273 h 517"/>
                <a:gd name="T10" fmla="*/ 121 w 627"/>
                <a:gd name="T11" fmla="*/ 49 h 517"/>
                <a:gd name="T12" fmla="*/ 372 w 627"/>
                <a:gd name="T13" fmla="*/ 43 h 517"/>
                <a:gd name="T14" fmla="*/ 499 w 627"/>
                <a:gd name="T15" fmla="*/ 260 h 517"/>
                <a:gd name="T16" fmla="*/ 627 w 627"/>
                <a:gd name="T17" fmla="*/ 26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" h="517">
                  <a:moveTo>
                    <a:pt x="87" y="330"/>
                  </a:moveTo>
                  <a:cubicBezTo>
                    <a:pt x="220" y="334"/>
                    <a:pt x="353" y="334"/>
                    <a:pt x="486" y="332"/>
                  </a:cubicBezTo>
                  <a:cubicBezTo>
                    <a:pt x="462" y="408"/>
                    <a:pt x="399" y="471"/>
                    <a:pt x="323" y="494"/>
                  </a:cubicBezTo>
                  <a:cubicBezTo>
                    <a:pt x="247" y="517"/>
                    <a:pt x="160" y="501"/>
                    <a:pt x="97" y="451"/>
                  </a:cubicBezTo>
                  <a:cubicBezTo>
                    <a:pt x="43" y="408"/>
                    <a:pt x="9" y="342"/>
                    <a:pt x="5" y="273"/>
                  </a:cubicBezTo>
                  <a:cubicBezTo>
                    <a:pt x="0" y="185"/>
                    <a:pt x="46" y="96"/>
                    <a:pt x="121" y="49"/>
                  </a:cubicBezTo>
                  <a:cubicBezTo>
                    <a:pt x="195" y="2"/>
                    <a:pt x="295" y="0"/>
                    <a:pt x="372" y="43"/>
                  </a:cubicBezTo>
                  <a:cubicBezTo>
                    <a:pt x="449" y="85"/>
                    <a:pt x="499" y="172"/>
                    <a:pt x="499" y="260"/>
                  </a:cubicBezTo>
                  <a:cubicBezTo>
                    <a:pt x="542" y="258"/>
                    <a:pt x="585" y="258"/>
                    <a:pt x="627" y="261"/>
                  </a:cubicBezTo>
                </a:path>
              </a:pathLst>
            </a:custGeom>
            <a:noFill/>
            <a:ln w="46038" cap="rnd">
              <a:solidFill>
                <a:srgbClr val="41404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x-none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30" name="Freeform 22"/>
            <p:cNvSpPr/>
            <p:nvPr>
              <p:custDataLst>
                <p:tags r:id="rId7"/>
              </p:custDataLst>
            </p:nvPr>
          </p:nvSpPr>
          <p:spPr bwMode="auto">
            <a:xfrm>
              <a:off x="6015038" y="2743200"/>
              <a:ext cx="195263" cy="182563"/>
            </a:xfrm>
            <a:custGeom>
              <a:avLst/>
              <a:gdLst>
                <a:gd name="T0" fmla="*/ 0 w 51"/>
                <a:gd name="T1" fmla="*/ 0 h 48"/>
                <a:gd name="T2" fmla="*/ 51 w 51"/>
                <a:gd name="T3" fmla="*/ 22 h 48"/>
                <a:gd name="T4" fmla="*/ 2 w 51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48">
                  <a:moveTo>
                    <a:pt x="0" y="0"/>
                  </a:moveTo>
                  <a:cubicBezTo>
                    <a:pt x="17" y="7"/>
                    <a:pt x="34" y="15"/>
                    <a:pt x="51" y="22"/>
                  </a:cubicBezTo>
                  <a:cubicBezTo>
                    <a:pt x="34" y="29"/>
                    <a:pt x="18" y="38"/>
                    <a:pt x="2" y="48"/>
                  </a:cubicBezTo>
                </a:path>
              </a:pathLst>
            </a:custGeom>
            <a:noFill/>
            <a:ln w="46038" cap="rnd">
              <a:solidFill>
                <a:srgbClr val="41404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x-none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</p:grpSp>
      <p:grpSp>
        <p:nvGrpSpPr>
          <p:cNvPr id="32" name="Group 41"/>
          <p:cNvGrpSpPr/>
          <p:nvPr>
            <p:custDataLst>
              <p:tags r:id="rId8"/>
            </p:custDataLst>
          </p:nvPr>
        </p:nvGrpSpPr>
        <p:grpSpPr>
          <a:xfrm>
            <a:off x="6338888" y="1855790"/>
            <a:ext cx="2406651" cy="1946275"/>
            <a:chOff x="6338888" y="1855788"/>
            <a:chExt cx="2406650" cy="1946275"/>
          </a:xfrm>
        </p:grpSpPr>
        <p:sp>
          <p:nvSpPr>
            <p:cNvPr id="33" name="Freeform 24"/>
            <p:cNvSpPr/>
            <p:nvPr>
              <p:custDataLst>
                <p:tags r:id="rId9"/>
              </p:custDataLst>
            </p:nvPr>
          </p:nvSpPr>
          <p:spPr bwMode="auto">
            <a:xfrm>
              <a:off x="6338888" y="1855788"/>
              <a:ext cx="2403475" cy="1946275"/>
            </a:xfrm>
            <a:custGeom>
              <a:avLst/>
              <a:gdLst>
                <a:gd name="T0" fmla="*/ 89 w 631"/>
                <a:gd name="T1" fmla="*/ 326 h 511"/>
                <a:gd name="T2" fmla="*/ 490 w 631"/>
                <a:gd name="T3" fmla="*/ 327 h 511"/>
                <a:gd name="T4" fmla="*/ 287 w 631"/>
                <a:gd name="T5" fmla="*/ 499 h 511"/>
                <a:gd name="T6" fmla="*/ 82 w 631"/>
                <a:gd name="T7" fmla="*/ 437 h 511"/>
                <a:gd name="T8" fmla="*/ 6 w 631"/>
                <a:gd name="T9" fmla="*/ 237 h 511"/>
                <a:gd name="T10" fmla="*/ 116 w 631"/>
                <a:gd name="T11" fmla="*/ 53 h 511"/>
                <a:gd name="T12" fmla="*/ 328 w 631"/>
                <a:gd name="T13" fmla="*/ 21 h 511"/>
                <a:gd name="T14" fmla="*/ 455 w 631"/>
                <a:gd name="T15" fmla="*/ 109 h 511"/>
                <a:gd name="T16" fmla="*/ 498 w 631"/>
                <a:gd name="T17" fmla="*/ 258 h 511"/>
                <a:gd name="T18" fmla="*/ 631 w 631"/>
                <a:gd name="T19" fmla="*/ 257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1" h="511">
                  <a:moveTo>
                    <a:pt x="89" y="326"/>
                  </a:moveTo>
                  <a:cubicBezTo>
                    <a:pt x="223" y="327"/>
                    <a:pt x="357" y="327"/>
                    <a:pt x="490" y="327"/>
                  </a:cubicBezTo>
                  <a:cubicBezTo>
                    <a:pt x="452" y="411"/>
                    <a:pt x="378" y="483"/>
                    <a:pt x="287" y="499"/>
                  </a:cubicBezTo>
                  <a:cubicBezTo>
                    <a:pt x="214" y="511"/>
                    <a:pt x="136" y="488"/>
                    <a:pt x="82" y="437"/>
                  </a:cubicBezTo>
                  <a:cubicBezTo>
                    <a:pt x="28" y="387"/>
                    <a:pt x="0" y="311"/>
                    <a:pt x="6" y="237"/>
                  </a:cubicBezTo>
                  <a:cubicBezTo>
                    <a:pt x="13" y="164"/>
                    <a:pt x="55" y="94"/>
                    <a:pt x="116" y="53"/>
                  </a:cubicBezTo>
                  <a:cubicBezTo>
                    <a:pt x="177" y="12"/>
                    <a:pt x="257" y="0"/>
                    <a:pt x="328" y="21"/>
                  </a:cubicBezTo>
                  <a:cubicBezTo>
                    <a:pt x="378" y="36"/>
                    <a:pt x="424" y="67"/>
                    <a:pt x="455" y="109"/>
                  </a:cubicBezTo>
                  <a:cubicBezTo>
                    <a:pt x="486" y="152"/>
                    <a:pt x="502" y="206"/>
                    <a:pt x="498" y="258"/>
                  </a:cubicBezTo>
                  <a:cubicBezTo>
                    <a:pt x="542" y="258"/>
                    <a:pt x="587" y="258"/>
                    <a:pt x="631" y="257"/>
                  </a:cubicBezTo>
                </a:path>
              </a:pathLst>
            </a:custGeom>
            <a:noFill/>
            <a:ln w="46038" cap="rnd">
              <a:solidFill>
                <a:srgbClr val="41404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x-none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  <p:sp>
          <p:nvSpPr>
            <p:cNvPr id="34" name="Freeform 25"/>
            <p:cNvSpPr/>
            <p:nvPr>
              <p:custDataLst>
                <p:tags r:id="rId10"/>
              </p:custDataLst>
            </p:nvPr>
          </p:nvSpPr>
          <p:spPr bwMode="auto">
            <a:xfrm>
              <a:off x="8551863" y="2743200"/>
              <a:ext cx="193675" cy="182563"/>
            </a:xfrm>
            <a:custGeom>
              <a:avLst/>
              <a:gdLst>
                <a:gd name="T0" fmla="*/ 0 w 51"/>
                <a:gd name="T1" fmla="*/ 0 h 48"/>
                <a:gd name="T2" fmla="*/ 51 w 51"/>
                <a:gd name="T3" fmla="*/ 24 h 48"/>
                <a:gd name="T4" fmla="*/ 0 w 51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48">
                  <a:moveTo>
                    <a:pt x="0" y="0"/>
                  </a:moveTo>
                  <a:cubicBezTo>
                    <a:pt x="17" y="8"/>
                    <a:pt x="34" y="16"/>
                    <a:pt x="51" y="24"/>
                  </a:cubicBezTo>
                  <a:cubicBezTo>
                    <a:pt x="34" y="32"/>
                    <a:pt x="17" y="40"/>
                    <a:pt x="0" y="48"/>
                  </a:cubicBezTo>
                </a:path>
              </a:pathLst>
            </a:custGeom>
            <a:noFill/>
            <a:ln w="46038" cap="rnd">
              <a:solidFill>
                <a:srgbClr val="414042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x-none" sz="1800" b="0" i="0" u="none" strike="noStrike" kern="0" cap="none" spc="0" normalizeH="0" baseline="0" noProof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endParaRPr>
            </a:p>
          </p:txBody>
        </p:sp>
      </p:grpSp>
      <p:sp>
        <p:nvSpPr>
          <p:cNvPr id="41" name="矩形 40"/>
          <p:cNvSpPr/>
          <p:nvPr>
            <p:custDataLst>
              <p:tags r:id="rId11"/>
            </p:custDataLst>
          </p:nvPr>
        </p:nvSpPr>
        <p:spPr>
          <a:xfrm>
            <a:off x="1142014" y="4435058"/>
            <a:ext cx="2136143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C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ollect data from different dataset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43" name="矩形 42"/>
          <p:cNvSpPr/>
          <p:nvPr>
            <p:custDataLst>
              <p:tags r:id="rId12"/>
            </p:custDataLst>
          </p:nvPr>
        </p:nvSpPr>
        <p:spPr>
          <a:xfrm>
            <a:off x="3670157" y="4435058"/>
            <a:ext cx="2136143" cy="34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Merge the data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45" name="矩形 44"/>
          <p:cNvSpPr/>
          <p:nvPr>
            <p:custDataLst>
              <p:tags r:id="rId13"/>
            </p:custDataLst>
          </p:nvPr>
        </p:nvSpPr>
        <p:spPr>
          <a:xfrm>
            <a:off x="6137974" y="4435058"/>
            <a:ext cx="2136143" cy="598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Re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move dulplications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and unreferenced audios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47" name="矩形 46"/>
          <p:cNvSpPr/>
          <p:nvPr>
            <p:custDataLst>
              <p:tags r:id="rId14"/>
            </p:custDataLst>
          </p:nvPr>
        </p:nvSpPr>
        <p:spPr>
          <a:xfrm>
            <a:off x="8742952" y="4492208"/>
            <a:ext cx="2136143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Divide the dataset into 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Training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Validation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Test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3" name="文本框 2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15"/>
            </p:custDataLst>
          </p:nvPr>
        </p:nvSpPr>
        <p:spPr>
          <a:xfrm>
            <a:off x="1596675" y="262928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COLLECT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4" name="文本框 3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16"/>
            </p:custDataLst>
          </p:nvPr>
        </p:nvSpPr>
        <p:spPr>
          <a:xfrm>
            <a:off x="4262405" y="262928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MERGE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6" name="文本框 5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17"/>
            </p:custDataLst>
          </p:nvPr>
        </p:nvSpPr>
        <p:spPr>
          <a:xfrm>
            <a:off x="6415055" y="2394333"/>
            <a:ext cx="2077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REMOVE DUL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&amp;UNREFERED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9" name="文本框 8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>
            <p:custDataLst>
              <p:tags r:id="rId18"/>
            </p:custDataLst>
          </p:nvPr>
        </p:nvSpPr>
        <p:spPr>
          <a:xfrm>
            <a:off x="9087770" y="2629283"/>
            <a:ext cx="207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DIVIDE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1685" y="515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PREPROCESSING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1" grpId="0" animBg="1"/>
      <p:bldP spid="26" grpId="0" animBg="1"/>
      <p:bldP spid="41" grpId="0"/>
      <p:bldP spid="43" grpId="0"/>
      <p:bldP spid="45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11783" y="942554"/>
            <a:ext cx="26887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0619" y="423896"/>
            <a:ext cx="0" cy="732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 txBox="1"/>
          <p:nvPr/>
        </p:nvSpPr>
        <p:spPr>
          <a:xfrm>
            <a:off x="784225" y="294640"/>
            <a:ext cx="33127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  <a:sym typeface="Times New Roman" panose="02020603050405020304"/>
              </a:rPr>
              <a:t>TRAINING DATA DISTRIBUTION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矩形 10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2684512" y="883714"/>
            <a:ext cx="117680" cy="117680"/>
          </a:xfrm>
          <a:prstGeom prst="rect">
            <a:avLst/>
          </a:prstGeom>
          <a:solidFill>
            <a:schemeClr val="tx1"/>
          </a:solidFill>
          <a:ln w="19050">
            <a:solidFill>
              <a:srgbClr val="1135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13556"/>
              </a:solidFill>
              <a:latin typeface="Times New Roman" panose="02020603050405020304"/>
              <a:ea typeface="微软雅黑" panose="020B0503020204020204" pitchFamily="34" charset="-122"/>
              <a:cs typeface="+mn-ea"/>
              <a:sym typeface="Times New Roman" panose="02020603050405020304"/>
            </a:endParaRPr>
          </a:p>
        </p:txBody>
      </p:sp>
      <p:sp>
        <p:nvSpPr>
          <p:cNvPr id="2" name="矩形 1" descr="e7d195523061f1c0e54b3b90bafc641a2c6a3468f1e1c48c196C252863776654156BCA400C374C1654BEED7D8BCC08FC1E667788D3926281AFF996C499852EA9603432850FCEF9F2176B30EAFBC4014F2DE0250BEE23B74C465669D789CCBE9E7560ADF01C6594699732AA7173D541DB259E862265450336B264C1248D2D4E88938D6931FBDCC0F0"/>
          <p:cNvSpPr/>
          <p:nvPr/>
        </p:nvSpPr>
        <p:spPr>
          <a:xfrm>
            <a:off x="7274341" y="110613"/>
            <a:ext cx="3733603" cy="6651522"/>
          </a:xfrm>
          <a:prstGeom prst="rect">
            <a:avLst/>
          </a:prstGeom>
          <a:gradFill>
            <a:gsLst>
              <a:gs pos="0">
                <a:sysClr val="window" lastClr="FFFFFF">
                  <a:lumMod val="8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4" name="Rounded Rectangle 48"/>
          <p:cNvSpPr/>
          <p:nvPr>
            <p:custDataLst>
              <p:tags r:id="rId1"/>
            </p:custDataLst>
          </p:nvPr>
        </p:nvSpPr>
        <p:spPr>
          <a:xfrm>
            <a:off x="934720" y="1156335"/>
            <a:ext cx="1946275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LENGTH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4" name="Rounded Rectangle 48"/>
          <p:cNvSpPr/>
          <p:nvPr>
            <p:custDataLst>
              <p:tags r:id="rId2"/>
            </p:custDataLst>
          </p:nvPr>
        </p:nvSpPr>
        <p:spPr>
          <a:xfrm>
            <a:off x="934720" y="1958975"/>
            <a:ext cx="1946275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AGE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6" name="Rounded Rectangle 48"/>
          <p:cNvSpPr/>
          <p:nvPr>
            <p:custDataLst>
              <p:tags r:id="rId3"/>
            </p:custDataLst>
          </p:nvPr>
        </p:nvSpPr>
        <p:spPr>
          <a:xfrm>
            <a:off x="3094990" y="1156335"/>
            <a:ext cx="1946275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GENDER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sp>
        <p:nvSpPr>
          <p:cNvPr id="13" name="Rounded Rectangle 48"/>
          <p:cNvSpPr/>
          <p:nvPr>
            <p:custDataLst>
              <p:tags r:id="rId4"/>
            </p:custDataLst>
          </p:nvPr>
        </p:nvSpPr>
        <p:spPr>
          <a:xfrm>
            <a:off x="3079750" y="1958975"/>
            <a:ext cx="1946275" cy="389255"/>
          </a:xfrm>
          <a:prstGeom prst="roundRect">
            <a:avLst>
              <a:gd name="adj" fmla="val 0"/>
            </a:avLst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/>
              </a:rPr>
              <a:t>ACCENTS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145" y="110490"/>
            <a:ext cx="6744970" cy="32492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870" y="3085465"/>
            <a:ext cx="5008245" cy="36487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995" y="3509645"/>
            <a:ext cx="4093845" cy="30632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5" y="3430270"/>
            <a:ext cx="3064510" cy="3236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/>
      <p:bldP spid="11" grpId="0" animBg="1"/>
      <p:bldP spid="2" grpId="0" animBg="1"/>
      <p:bldP spid="24" grpId="0" bldLvl="0" animBg="1"/>
      <p:bldP spid="4" grpId="0" bldLvl="0" animBg="1"/>
      <p:bldP spid="6" grpId="0" bldLvl="0" animBg="1"/>
      <p:bldP spid="13" grpId="0" bldLvl="0" animBg="1"/>
    </p:bldLst>
  </p:timing>
</p:sld>
</file>

<file path=ppt/tags/tag1.xml><?xml version="1.0" encoding="utf-8"?>
<p:tagLst xmlns:p="http://schemas.openxmlformats.org/presentationml/2006/main">
  <p:tag name="PA" val="v4.3.3"/>
</p:tagLst>
</file>

<file path=ppt/tags/tag10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100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01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02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03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04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05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06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07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08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09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110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1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2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3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4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5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6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7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8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119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120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1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2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3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4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5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6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7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8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29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3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130.xml><?xml version="1.0" encoding="utf-8"?>
<p:tagLst xmlns:p="http://schemas.openxmlformats.org/presentationml/2006/main">
  <p:tag name="KSO_WM_DIAGRAM_VIRTUALLY_FRAME" val="{&quot;height&quot;:544.7961811023622,&quot;left&quot;:85.46858267716536,&quot;top&quot;:-103.425,&quot;width&quot;:807.1064173228347}"/>
</p:tagLst>
</file>

<file path=ppt/tags/tag131.xml><?xml version="1.0" encoding="utf-8"?>
<p:tagLst xmlns:p="http://schemas.openxmlformats.org/presentationml/2006/main">
  <p:tag name="KSO_WM_DIAGRAM_VIRTUALLY_FRAME" val="{&quot;height&quot;:366.7988976377953,&quot;left&quot;:106.93464566929133,&quot;top&quot;:114.55629921259842,&quot;width&quot;:306.9462204724409}"/>
</p:tagLst>
</file>

<file path=ppt/tags/tag132.xml><?xml version="1.0" encoding="utf-8"?>
<p:tagLst xmlns:p="http://schemas.openxmlformats.org/presentationml/2006/main">
  <p:tag name="KSO_WM_DIAGRAM_VIRTUALLY_FRAME" val="{&quot;height&quot;:366.7988976377953,&quot;left&quot;:106.93464566929133,&quot;top&quot;:114.55629921259842,&quot;width&quot;:306.9462204724409}"/>
</p:tagLst>
</file>

<file path=ppt/tags/tag133.xml><?xml version="1.0" encoding="utf-8"?>
<p:tagLst xmlns:p="http://schemas.openxmlformats.org/presentationml/2006/main">
  <p:tag name="KSO_WM_DIAGRAM_VIRTUALLY_FRAME" val="{&quot;height&quot;:366.7988976377953,&quot;left&quot;:106.93464566929133,&quot;top&quot;:114.55629921259842,&quot;width&quot;:306.9462204724409}"/>
</p:tagLst>
</file>

<file path=ppt/tags/tag134.xml><?xml version="1.0" encoding="utf-8"?>
<p:tagLst xmlns:p="http://schemas.openxmlformats.org/presentationml/2006/main">
  <p:tag name="PA" val="v4.3.3"/>
</p:tagLst>
</file>

<file path=ppt/tags/tag14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15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16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17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18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19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2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20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21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22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23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24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25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26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27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28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29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3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30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31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32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33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34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35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36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37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38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39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4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40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41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42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43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44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45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46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47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48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49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5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50.xml><?xml version="1.0" encoding="utf-8"?>
<p:tagLst xmlns:p="http://schemas.openxmlformats.org/presentationml/2006/main">
  <p:tag name="KSO_WM_DIAGRAM_VIRTUALLY_FRAME" val="{&quot;height&quot;:300.6004724409449,&quot;left&quot;:112.49992125984252,&quot;top&quot;:141.90913385826775,&quot;width&quot;:734.9477952755905}"/>
</p:tagLst>
</file>

<file path=ppt/tags/tag51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52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53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54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55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56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57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58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59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60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1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2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3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4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5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6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7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8.xml><?xml version="1.0" encoding="utf-8"?>
<p:tagLst xmlns:p="http://schemas.openxmlformats.org/presentationml/2006/main">
  <p:tag name="KSO_WM_DIAGRAM_VIRTUALLY_FRAME" val="{&quot;height&quot;:339.21094488188976,&quot;left&quot;:89.92236220472441,&quot;top&quot;:142.25,&quot;width&quot;:789.205590551181}"/>
</p:tagLst>
</file>

<file path=ppt/tags/tag69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7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70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71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72.xml><?xml version="1.0" encoding="utf-8"?>
<p:tagLst xmlns:p="http://schemas.openxmlformats.org/presentationml/2006/main">
  <p:tag name="KSO_WM_DIAGRAM_VIRTUALLY_FRAME" val="{&quot;height&quot;:366.8051968503937,&quot;left&quot;:20.984645669291318,&quot;top&quot;:114.55,&quot;width&quot;:392.8962204724409}"/>
</p:tagLst>
</file>

<file path=ppt/tags/tag73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74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75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76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77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78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79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8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80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81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82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83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84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85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86.xml><?xml version="1.0" encoding="utf-8"?>
<p:tagLst xmlns:p="http://schemas.openxmlformats.org/presentationml/2006/main">
  <p:tag name="KSO_WM_DIAGRAM_VIRTUALLY_FRAME" val="{&quot;height&quot;:498.0765354330709,&quot;left&quot;:71.90582677165354,&quot;top&quot;:116.09291338582673,&quot;width&quot;:234.26637795275587}"/>
</p:tagLst>
</file>

<file path=ppt/tags/tag87.xml><?xml version="1.0" encoding="utf-8"?>
<p:tagLst xmlns:p="http://schemas.openxmlformats.org/presentationml/2006/main">
  <p:tag name="KSO_WM_DIAGRAM_VIRTUALLY_FRAME" val="{&quot;height&quot;:498.0765354330709,&quot;left&quot;:71.90582677165354,&quot;top&quot;:116.09291338582673,&quot;width&quot;:234.26637795275587}"/>
</p:tagLst>
</file>

<file path=ppt/tags/tag88.xml><?xml version="1.0" encoding="utf-8"?>
<p:tagLst xmlns:p="http://schemas.openxmlformats.org/presentationml/2006/main">
  <p:tag name="KSO_WM_DIAGRAM_VIRTUALLY_FRAME" val="{&quot;height&quot;:498.0765354330709,&quot;left&quot;:71.90582677165354,&quot;top&quot;:116.09291338582673,&quot;width&quot;:234.26637795275587}"/>
</p:tagLst>
</file>

<file path=ppt/tags/tag89.xml><?xml version="1.0" encoding="utf-8"?>
<p:tagLst xmlns:p="http://schemas.openxmlformats.org/presentationml/2006/main">
  <p:tag name="KSO_WM_DIAGRAM_VIRTUALLY_FRAME" val="{&quot;height&quot;:498.0765354330709,&quot;left&quot;:71.90582677165354,&quot;top&quot;:116.09291338582673,&quot;width&quot;:234.26637795275587}"/>
</p:tagLst>
</file>

<file path=ppt/tags/tag9.xml><?xml version="1.0" encoding="utf-8"?>
<p:tagLst xmlns:p="http://schemas.openxmlformats.org/presentationml/2006/main">
  <p:tag name="KSO_WM_DIAGRAM_VIRTUALLY_FRAME" val="{&quot;height&quot;:344.3395275590551,&quot;left&quot;:543.9448031496063,&quot;top&quot;:112.29559055118109,&quot;width&quot;:266.6240157480314}"/>
</p:tagLst>
</file>

<file path=ppt/tags/tag90.xml><?xml version="1.0" encoding="utf-8"?>
<p:tagLst xmlns:p="http://schemas.openxmlformats.org/presentationml/2006/main">
  <p:tag name="KSO_WM_DIAGRAM_VIRTUALLY_FRAME" val="{&quot;height&quot;:498.0765354330709,&quot;left&quot;:71.90582677165354,&quot;top&quot;:116.09291338582673,&quot;width&quot;:234.26637795275587}"/>
</p:tagLst>
</file>

<file path=ppt/tags/tag91.xml><?xml version="1.0" encoding="utf-8"?>
<p:tagLst xmlns:p="http://schemas.openxmlformats.org/presentationml/2006/main">
  <p:tag name="KSO_WM_DIAGRAM_VIRTUALLY_FRAME" val="{&quot;height&quot;:498.0765354330709,&quot;left&quot;:71.90582677165354,&quot;top&quot;:116.09291338582673,&quot;width&quot;:234.26637795275587}"/>
</p:tagLst>
</file>

<file path=ppt/tags/tag92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93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94.xml><?xml version="1.0" encoding="utf-8"?>
<p:tagLst xmlns:p="http://schemas.openxmlformats.org/presentationml/2006/main">
  <p:tag name="KSO_WM_DIAGRAM_VIRTUALLY_FRAME" val="{&quot;height&quot;:324.90905511811025,&quot;left&quot;:606.4725984251969,&quot;top&quot;:119.19614173228346,&quot;width&quot;:241.61724409448817}"/>
</p:tagLst>
</file>

<file path=ppt/tags/tag95.xml><?xml version="1.0" encoding="utf-8"?>
<p:tagLst xmlns:p="http://schemas.openxmlformats.org/presentationml/2006/main">
  <p:tag name="KSO_WM_DIAGRAM_VIRTUALLY_FRAME" val="{&quot;height&quot;:366.8051968503937,&quot;left&quot;:106.93464566929133,&quot;top&quot;:114.55,&quot;width&quot;:306.9462204724409}"/>
</p:tagLst>
</file>

<file path=ppt/tags/tag96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97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98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ags/tag99.xml><?xml version="1.0" encoding="utf-8"?>
<p:tagLst xmlns:p="http://schemas.openxmlformats.org/presentationml/2006/main">
  <p:tag name="KSO_WM_DIAGRAM_VIRTUALLY_FRAME" val="{&quot;height&quot;:303.7249606299213,&quot;left&quot;:85.46858267716536,&quot;top&quot;:137.64622047244094,&quot;width&quot;:759.3314173228347}"/>
</p:tagLst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423jngt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3279</Words>
  <Application>WPS 演示</Application>
  <PresentationFormat>自定义</PresentationFormat>
  <Paragraphs>346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Times New Roman</vt:lpstr>
      <vt:lpstr>阿里巴巴普惠体 Light</vt:lpstr>
      <vt:lpstr>Calibri Light</vt:lpstr>
      <vt:lpstr>Open Sans</vt:lpstr>
      <vt:lpstr>Segoe Print</vt:lpstr>
      <vt:lpstr>思源黑体</vt:lpstr>
      <vt:lpstr>黑体</vt:lpstr>
      <vt:lpstr>Arial Unicode MS</vt:lpstr>
      <vt:lpstr>Calibri</vt:lpstr>
      <vt:lpstr>Segoe UI Light</vt:lpstr>
      <vt:lpstr>Segoe UI</vt:lpstr>
      <vt:lpstr>等线</vt:lpstr>
      <vt:lpstr>第一PPT，www.1ppt.com​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第一PPT，www.1ppt.com</dc:creator>
  <cp:keywords>www.1ppt.com</cp:keywords>
  <dc:description>第一PPT</dc:description>
  <cp:category>www.1ppt.com</cp:category>
  <cp:lastModifiedBy> 南茶鱼</cp:lastModifiedBy>
  <cp:revision>177</cp:revision>
  <dcterms:created xsi:type="dcterms:W3CDTF">2023-03-12T12:35:00Z</dcterms:created>
  <dcterms:modified xsi:type="dcterms:W3CDTF">2025-07-17T12:40:20Z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91D5DC85B7A24DBB8B2704F7B48E12F3_12</vt:lpwstr>
  </property>
  <property fmtid="{D5CDD505-2E9C-101B-9397-08002B2CF9AE}" pid="3" name="KSOProductBuildVer">
    <vt:lpwstr>2052-12.1.0.21915</vt:lpwstr>
  </property>
</Properties>
</file>